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1" r:id="rId4"/>
    <p:sldId id="272" r:id="rId5"/>
    <p:sldId id="269" r:id="rId6"/>
    <p:sldId id="270" r:id="rId7"/>
    <p:sldId id="260" r:id="rId8"/>
    <p:sldId id="262" r:id="rId9"/>
    <p:sldId id="271" r:id="rId10"/>
    <p:sldId id="263" r:id="rId11"/>
    <p:sldId id="265" r:id="rId12"/>
  </p:sldIdLst>
  <p:sldSz cx="12192000" cy="6858000"/>
  <p:notesSz cx="6858000" cy="9144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F4A"/>
    <a:srgbClr val="7500C0"/>
    <a:srgbClr val="460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16"/>
    <p:restoredTop sz="96928"/>
  </p:normalViewPr>
  <p:slideViewPr>
    <p:cSldViewPr snapToGrid="0" snapToObjects="1">
      <p:cViewPr>
        <p:scale>
          <a:sx n="98" d="100"/>
          <a:sy n="98" d="100"/>
        </p:scale>
        <p:origin x="1152"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Empty">
    <p:bg>
      <p:bgPr>
        <a:solidFill>
          <a:srgbClr val="7500C0"/>
        </a:solidFill>
        <a:effectLst/>
      </p:bgPr>
    </p:bg>
    <p:spTree>
      <p:nvGrpSpPr>
        <p:cNvPr id="1" name=""/>
        <p:cNvGrpSpPr/>
        <p:nvPr/>
      </p:nvGrpSpPr>
      <p:grpSpPr>
        <a:xfrm>
          <a:off x="0" y="0"/>
          <a:ext cx="0" cy="0"/>
          <a:chOff x="0" y="0"/>
          <a:chExt cx="0" cy="0"/>
        </a:xfrm>
      </p:grpSpPr>
      <p:pic>
        <p:nvPicPr>
          <p:cNvPr id="7" name="Picture 6" descr="Microsoft-logo - 3Dtrophyfactory">
            <a:extLst>
              <a:ext uri="{FF2B5EF4-FFF2-40B4-BE49-F238E27FC236}">
                <a16:creationId xmlns:a16="http://schemas.microsoft.com/office/drawing/2014/main" id="{B4E6FE37-A600-FE42-A50F-35D9E35AB7D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 r="-1517"/>
          <a:stretch/>
        </p:blipFill>
        <p:spPr bwMode="auto">
          <a:xfrm>
            <a:off x="6890370" y="5701215"/>
            <a:ext cx="1464181" cy="721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7EAB73-C114-ED46-8235-39B96F747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3982" y="5860396"/>
            <a:ext cx="1153408" cy="304630"/>
          </a:xfrm>
          <a:prstGeom prst="rect">
            <a:avLst/>
          </a:prstGeom>
        </p:spPr>
      </p:pic>
      <p:pic>
        <p:nvPicPr>
          <p:cNvPr id="9" name="Picture 8" descr="Icon&#10;&#10;Description automatically generated">
            <a:extLst>
              <a:ext uri="{FF2B5EF4-FFF2-40B4-BE49-F238E27FC236}">
                <a16:creationId xmlns:a16="http://schemas.microsoft.com/office/drawing/2014/main" id="{B438FB6C-AB2A-734F-8005-7F32D82E6B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26946" y="5894569"/>
            <a:ext cx="1461462" cy="334431"/>
          </a:xfrm>
          <a:prstGeom prst="rect">
            <a:avLst/>
          </a:prstGeom>
        </p:spPr>
      </p:pic>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170411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Empty">
    <p:bg>
      <p:bgPr>
        <a:blipFill>
          <a:blip r:embed="rId2"/>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D6EE2-7818-7C4F-921F-E044EF59614F}"/>
              </a:ext>
            </a:extLst>
          </p:cNvPr>
          <p:cNvSpPr/>
          <p:nvPr userDrawn="1"/>
        </p:nvSpPr>
        <p:spPr>
          <a:xfrm>
            <a:off x="6130725" y="1233350"/>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CEB359B2-180C-4A4D-83C1-0D9E01EFA40D}"/>
              </a:ext>
            </a:extLst>
          </p:cNvPr>
          <p:cNvSpPr/>
          <p:nvPr userDrawn="1"/>
        </p:nvSpPr>
        <p:spPr>
          <a:xfrm>
            <a:off x="6135274" y="3480655"/>
            <a:ext cx="2142000" cy="2142000"/>
          </a:xfrm>
          <a:prstGeom prst="rect">
            <a:avLst/>
          </a:prstGeom>
          <a:noFill/>
          <a:ln w="25400" cap="sq">
            <a:solidFill>
              <a:srgbClr val="46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Rectangle 5">
            <a:extLst>
              <a:ext uri="{FF2B5EF4-FFF2-40B4-BE49-F238E27FC236}">
                <a16:creationId xmlns:a16="http://schemas.microsoft.com/office/drawing/2014/main" id="{3787AFF5-1DBD-AE4C-BC07-5C205442FFD0}"/>
              </a:ext>
            </a:extLst>
          </p:cNvPr>
          <p:cNvSpPr/>
          <p:nvPr userDrawn="1"/>
        </p:nvSpPr>
        <p:spPr>
          <a:xfrm>
            <a:off x="3901022" y="3476106"/>
            <a:ext cx="2160000" cy="216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8" name="Content Placeholder 9">
            <a:extLst>
              <a:ext uri="{FF2B5EF4-FFF2-40B4-BE49-F238E27FC236}">
                <a16:creationId xmlns:a16="http://schemas.microsoft.com/office/drawing/2014/main" id="{356B012A-9AE3-3547-BC53-F7C0C81400A9}"/>
              </a:ext>
            </a:extLst>
          </p:cNvPr>
          <p:cNvSpPr>
            <a:spLocks noGrp="1"/>
          </p:cNvSpPr>
          <p:nvPr>
            <p:ph sz="quarter" idx="10" hasCustomPrompt="1"/>
          </p:nvPr>
        </p:nvSpPr>
        <p:spPr>
          <a:xfrm>
            <a:off x="4045897" y="1331672"/>
            <a:ext cx="5150977" cy="1968592"/>
          </a:xfrm>
        </p:spPr>
        <p:txBody>
          <a:bodyPr anchor="ct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4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Tree>
    <p:extLst>
      <p:ext uri="{BB962C8B-B14F-4D97-AF65-F5344CB8AC3E}">
        <p14:creationId xmlns:p14="http://schemas.microsoft.com/office/powerpoint/2010/main" val="263058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Empty">
    <p:bg>
      <p:bgPr>
        <a:blipFill>
          <a:blip r:embed="rId2"/>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D6EE2-7818-7C4F-921F-E044EF59614F}"/>
              </a:ext>
            </a:extLst>
          </p:cNvPr>
          <p:cNvSpPr/>
          <p:nvPr userDrawn="1"/>
        </p:nvSpPr>
        <p:spPr>
          <a:xfrm>
            <a:off x="6130725" y="1233350"/>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CEB359B2-180C-4A4D-83C1-0D9E01EFA40D}"/>
              </a:ext>
            </a:extLst>
          </p:cNvPr>
          <p:cNvSpPr/>
          <p:nvPr userDrawn="1"/>
        </p:nvSpPr>
        <p:spPr>
          <a:xfrm>
            <a:off x="6135274" y="3480655"/>
            <a:ext cx="2142000" cy="2142000"/>
          </a:xfrm>
          <a:prstGeom prst="rect">
            <a:avLst/>
          </a:prstGeom>
          <a:noFill/>
          <a:ln w="31750" cap="sq">
            <a:solidFill>
              <a:srgbClr val="46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8" name="Content Placeholder 9">
            <a:extLst>
              <a:ext uri="{FF2B5EF4-FFF2-40B4-BE49-F238E27FC236}">
                <a16:creationId xmlns:a16="http://schemas.microsoft.com/office/drawing/2014/main" id="{356B012A-9AE3-3547-BC53-F7C0C81400A9}"/>
              </a:ext>
            </a:extLst>
          </p:cNvPr>
          <p:cNvSpPr>
            <a:spLocks noGrp="1"/>
          </p:cNvSpPr>
          <p:nvPr>
            <p:ph sz="quarter" idx="10" hasCustomPrompt="1"/>
          </p:nvPr>
        </p:nvSpPr>
        <p:spPr>
          <a:xfrm>
            <a:off x="4045897" y="1331672"/>
            <a:ext cx="5150977" cy="1968592"/>
          </a:xfrm>
        </p:spPr>
        <p:txBody>
          <a:bodyPr anchor="ct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4000" b="1" i="0" u="none" strike="noStrike" kern="1200" cap="none" spc="0" normalizeH="0" baseline="0" noProof="0">
                <a:ln>
                  <a:noFill/>
                </a:ln>
                <a:solidFill>
                  <a:schemeClr val="tx1"/>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7" name="Rectangle 6">
            <a:extLst>
              <a:ext uri="{FF2B5EF4-FFF2-40B4-BE49-F238E27FC236}">
                <a16:creationId xmlns:a16="http://schemas.microsoft.com/office/drawing/2014/main" id="{B0C277A8-3D51-2C43-A3C0-8FA4035D2B2A}"/>
              </a:ext>
            </a:extLst>
          </p:cNvPr>
          <p:cNvSpPr/>
          <p:nvPr userDrawn="1"/>
        </p:nvSpPr>
        <p:spPr>
          <a:xfrm>
            <a:off x="3901022" y="3476106"/>
            <a:ext cx="2160000" cy="216000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2650108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EF2-3893-A849-B85B-0046CDFC7E7F}"/>
              </a:ext>
            </a:extLst>
          </p:cNvPr>
          <p:cNvSpPr>
            <a:spLocks noGrp="1"/>
          </p:cNvSpPr>
          <p:nvPr>
            <p:ph type="title" hasCustomPrompt="1"/>
          </p:nvPr>
        </p:nvSpPr>
        <p:spPr/>
        <p:txBody>
          <a:bodyPr anchor="t">
            <a:normAutofit/>
          </a:bodyPr>
          <a:lstStyle>
            <a:lvl1pPr>
              <a:defRPr sz="4000"/>
            </a:lvl1pPr>
          </a:lstStyle>
          <a:p>
            <a:r>
              <a:rPr lang="en-GB" dirty="0"/>
              <a:t>Headline (max 40pt)</a:t>
            </a:r>
            <a:endParaRPr lang="en-LV" dirty="0"/>
          </a:p>
        </p:txBody>
      </p:sp>
      <p:sp>
        <p:nvSpPr>
          <p:cNvPr id="3" name="Content Placeholder 2">
            <a:extLst>
              <a:ext uri="{FF2B5EF4-FFF2-40B4-BE49-F238E27FC236}">
                <a16:creationId xmlns:a16="http://schemas.microsoft.com/office/drawing/2014/main" id="{F02C543C-9728-4A48-89BC-66A02265C509}"/>
              </a:ext>
            </a:extLst>
          </p:cNvPr>
          <p:cNvSpPr>
            <a:spLocks noGrp="1"/>
          </p:cNvSpPr>
          <p:nvPr>
            <p:ph idx="1" hasCustomPrompt="1"/>
          </p:nvPr>
        </p:nvSpPr>
        <p:spPr/>
        <p:txBody>
          <a:bodyPr/>
          <a:lstStyle>
            <a:lvl1pPr>
              <a:defRPr sz="3200"/>
            </a:lvl1pPr>
          </a:lstStyle>
          <a:p>
            <a:pPr lvl="0"/>
            <a:r>
              <a:rPr lang="en-GB" dirty="0"/>
              <a:t>Text (max 32pt)</a:t>
            </a:r>
            <a:endParaRPr lang="en-LV" dirty="0"/>
          </a:p>
        </p:txBody>
      </p:sp>
      <p:sp>
        <p:nvSpPr>
          <p:cNvPr id="4" name="Date Placeholder 3">
            <a:extLst>
              <a:ext uri="{FF2B5EF4-FFF2-40B4-BE49-F238E27FC236}">
                <a16:creationId xmlns:a16="http://schemas.microsoft.com/office/drawing/2014/main" id="{6D793B3C-6FA8-494E-9819-B50852F93B16}"/>
              </a:ext>
            </a:extLst>
          </p:cNvPr>
          <p:cNvSpPr>
            <a:spLocks noGrp="1"/>
          </p:cNvSpPr>
          <p:nvPr>
            <p:ph type="dt" sz="half" idx="10"/>
          </p:nvPr>
        </p:nvSpPr>
        <p:spPr/>
        <p:txBody>
          <a:bodyPr/>
          <a:lstStyle/>
          <a:p>
            <a:fld id="{F0DB2D66-032C-E449-820A-EE008D6AFCCC}" type="datetimeFigureOut">
              <a:rPr lang="en-LV" smtClean="0"/>
              <a:t>04/11/2021</a:t>
            </a:fld>
            <a:endParaRPr lang="en-LV"/>
          </a:p>
        </p:txBody>
      </p:sp>
      <p:sp>
        <p:nvSpPr>
          <p:cNvPr id="5" name="Footer Placeholder 4">
            <a:extLst>
              <a:ext uri="{FF2B5EF4-FFF2-40B4-BE49-F238E27FC236}">
                <a16:creationId xmlns:a16="http://schemas.microsoft.com/office/drawing/2014/main" id="{3589B7E3-4440-3840-916F-003DCB18D30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E009062-D855-2347-A1FB-00BBBE3BB5AB}"/>
              </a:ext>
            </a:extLst>
          </p:cNvPr>
          <p:cNvSpPr>
            <a:spLocks noGrp="1"/>
          </p:cNvSpPr>
          <p:nvPr>
            <p:ph type="sldNum" sz="quarter" idx="12"/>
          </p:nvPr>
        </p:nvSpPr>
        <p:spPr/>
        <p:txBody>
          <a:bodyPr/>
          <a:lstStyle/>
          <a:p>
            <a:fld id="{F45C115A-132C-3A4C-AE33-17B07C6912C7}" type="slidenum">
              <a:rPr lang="en-LV" smtClean="0"/>
              <a:t>‹#›</a:t>
            </a:fld>
            <a:endParaRPr lang="en-LV"/>
          </a:p>
        </p:txBody>
      </p:sp>
    </p:spTree>
    <p:extLst>
      <p:ext uri="{BB962C8B-B14F-4D97-AF65-F5344CB8AC3E}">
        <p14:creationId xmlns:p14="http://schemas.microsoft.com/office/powerpoint/2010/main" val="1403348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EF2-3893-A849-B85B-0046CDFC7E7F}"/>
              </a:ext>
            </a:extLst>
          </p:cNvPr>
          <p:cNvSpPr>
            <a:spLocks noGrp="1"/>
          </p:cNvSpPr>
          <p:nvPr>
            <p:ph type="title" hasCustomPrompt="1"/>
          </p:nvPr>
        </p:nvSpPr>
        <p:spPr/>
        <p:txBody>
          <a:bodyPr anchor="t">
            <a:normAutofit/>
          </a:bodyPr>
          <a:lstStyle>
            <a:lvl1pPr>
              <a:defRPr sz="4000">
                <a:solidFill>
                  <a:srgbClr val="190F4A"/>
                </a:solidFill>
              </a:defRPr>
            </a:lvl1pPr>
          </a:lstStyle>
          <a:p>
            <a:r>
              <a:rPr lang="en-GB" dirty="0"/>
              <a:t>Headline (max 40pt)</a:t>
            </a:r>
            <a:endParaRPr lang="en-LV" dirty="0"/>
          </a:p>
        </p:txBody>
      </p:sp>
      <p:sp>
        <p:nvSpPr>
          <p:cNvPr id="3" name="Content Placeholder 2">
            <a:extLst>
              <a:ext uri="{FF2B5EF4-FFF2-40B4-BE49-F238E27FC236}">
                <a16:creationId xmlns:a16="http://schemas.microsoft.com/office/drawing/2014/main" id="{F02C543C-9728-4A48-89BC-66A02265C509}"/>
              </a:ext>
            </a:extLst>
          </p:cNvPr>
          <p:cNvSpPr>
            <a:spLocks noGrp="1"/>
          </p:cNvSpPr>
          <p:nvPr>
            <p:ph idx="1" hasCustomPrompt="1"/>
          </p:nvPr>
        </p:nvSpPr>
        <p:spPr/>
        <p:txBody>
          <a:bodyPr/>
          <a:lstStyle>
            <a:lvl1pPr>
              <a:defRPr sz="3200"/>
            </a:lvl1pPr>
          </a:lstStyle>
          <a:p>
            <a:pPr lvl="0"/>
            <a:r>
              <a:rPr lang="en-GB" dirty="0"/>
              <a:t>Text (max 32pt)</a:t>
            </a:r>
            <a:endParaRPr lang="en-LV" dirty="0"/>
          </a:p>
        </p:txBody>
      </p:sp>
      <p:sp>
        <p:nvSpPr>
          <p:cNvPr id="4" name="Date Placeholder 3">
            <a:extLst>
              <a:ext uri="{FF2B5EF4-FFF2-40B4-BE49-F238E27FC236}">
                <a16:creationId xmlns:a16="http://schemas.microsoft.com/office/drawing/2014/main" id="{6D793B3C-6FA8-494E-9819-B50852F93B16}"/>
              </a:ext>
            </a:extLst>
          </p:cNvPr>
          <p:cNvSpPr>
            <a:spLocks noGrp="1"/>
          </p:cNvSpPr>
          <p:nvPr>
            <p:ph type="dt" sz="half" idx="10"/>
          </p:nvPr>
        </p:nvSpPr>
        <p:spPr/>
        <p:txBody>
          <a:bodyPr/>
          <a:lstStyle/>
          <a:p>
            <a:fld id="{F0DB2D66-032C-E449-820A-EE008D6AFCCC}" type="datetimeFigureOut">
              <a:rPr lang="en-LV" smtClean="0"/>
              <a:t>04/11/2021</a:t>
            </a:fld>
            <a:endParaRPr lang="en-LV"/>
          </a:p>
        </p:txBody>
      </p:sp>
      <p:sp>
        <p:nvSpPr>
          <p:cNvPr id="5" name="Footer Placeholder 4">
            <a:extLst>
              <a:ext uri="{FF2B5EF4-FFF2-40B4-BE49-F238E27FC236}">
                <a16:creationId xmlns:a16="http://schemas.microsoft.com/office/drawing/2014/main" id="{3589B7E3-4440-3840-916F-003DCB18D30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E009062-D855-2347-A1FB-00BBBE3BB5AB}"/>
              </a:ext>
            </a:extLst>
          </p:cNvPr>
          <p:cNvSpPr>
            <a:spLocks noGrp="1"/>
          </p:cNvSpPr>
          <p:nvPr>
            <p:ph type="sldNum" sz="quarter" idx="12"/>
          </p:nvPr>
        </p:nvSpPr>
        <p:spPr/>
        <p:txBody>
          <a:bodyPr/>
          <a:lstStyle/>
          <a:p>
            <a:fld id="{F45C115A-132C-3A4C-AE33-17B07C6912C7}" type="slidenum">
              <a:rPr lang="en-LV" smtClean="0"/>
              <a:t>‹#›</a:t>
            </a:fld>
            <a:endParaRPr lang="en-LV"/>
          </a:p>
        </p:txBody>
      </p:sp>
    </p:spTree>
    <p:extLst>
      <p:ext uri="{BB962C8B-B14F-4D97-AF65-F5344CB8AC3E}">
        <p14:creationId xmlns:p14="http://schemas.microsoft.com/office/powerpoint/2010/main" val="42478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Empty">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Microsoft-logo - 3Dtrophyfactory">
            <a:extLst>
              <a:ext uri="{FF2B5EF4-FFF2-40B4-BE49-F238E27FC236}">
                <a16:creationId xmlns:a16="http://schemas.microsoft.com/office/drawing/2014/main" id="{B4E6FE37-A600-FE42-A50F-35D9E35AB7D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 r="-1517"/>
          <a:stretch/>
        </p:blipFill>
        <p:spPr bwMode="auto">
          <a:xfrm>
            <a:off x="6890370" y="5701215"/>
            <a:ext cx="1464181" cy="721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7EAB73-C114-ED46-8235-39B96F747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3982" y="5860396"/>
            <a:ext cx="1153408" cy="304630"/>
          </a:xfrm>
          <a:prstGeom prst="rect">
            <a:avLst/>
          </a:prstGeom>
        </p:spPr>
      </p:pic>
      <p:pic>
        <p:nvPicPr>
          <p:cNvPr id="9" name="Picture 8" descr="Icon&#10;&#10;Description automatically generated">
            <a:extLst>
              <a:ext uri="{FF2B5EF4-FFF2-40B4-BE49-F238E27FC236}">
                <a16:creationId xmlns:a16="http://schemas.microsoft.com/office/drawing/2014/main" id="{B438FB6C-AB2A-734F-8005-7F32D82E6B0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6946" y="5894569"/>
            <a:ext cx="1461462" cy="334431"/>
          </a:xfrm>
          <a:prstGeom prst="rect">
            <a:avLst/>
          </a:prstGeom>
        </p:spPr>
      </p:pic>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rgbClr val="FFFFFF"/>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8581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mpty">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7398646-6A52-204B-804A-78B4C143C61E}"/>
              </a:ext>
            </a:extLst>
          </p:cNvPr>
          <p:cNvSpPr>
            <a:spLocks noGrp="1"/>
          </p:cNvSpPr>
          <p:nvPr>
            <p:ph sz="quarter" idx="10" hasCustomPrompt="1"/>
          </p:nvPr>
        </p:nvSpPr>
        <p:spPr>
          <a:xfrm>
            <a:off x="1145652" y="813925"/>
            <a:ext cx="9931320" cy="2335923"/>
          </a:xfrm>
        </p:spPr>
        <p:txBody>
          <a:bodyPr>
            <a:norm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1" i="0" u="none" strike="noStrike" kern="1200" cap="none" spc="0" normalizeH="0" baseline="0" noProof="0">
                <a:ln>
                  <a:noFill/>
                </a:ln>
                <a:solidFill>
                  <a:srgbClr val="FFFFFF"/>
                </a:solidFill>
                <a:effectLst/>
                <a:uLnTx/>
                <a:uFillTx/>
                <a:latin typeface="Graphi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Microsoft</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developers</a:t>
            </a:r>
          </a:p>
          <a:p>
            <a:pPr marL="0" marR="0" lvl="0" indent="0" algn="l" defTabSz="914400" rtl="0" eaLnBrk="1" fontAlgn="auto" latinLnBrk="0" hangingPunct="1">
              <a:lnSpc>
                <a:spcPct val="80000"/>
              </a:lnSpc>
              <a:spcBef>
                <a:spcPct val="0"/>
              </a:spcBef>
              <a:spcAft>
                <a:spcPts val="0"/>
              </a:spcAft>
              <a:buClrTx/>
              <a:buSzTx/>
              <a:buFontTx/>
              <a:buNone/>
              <a:tabLst/>
              <a:defRPr/>
            </a:pPr>
            <a:r>
              <a:rPr lang="lv-LV" dirty="0">
                <a:solidFill>
                  <a:srgbClr val="FFFFFF"/>
                </a:solidFill>
                <a:latin typeface="Graphik"/>
              </a:rPr>
              <a:t>community</a:t>
            </a:r>
            <a:r>
              <a:rPr kumimoji="0" lang="lv-LV" sz="2800" b="1" i="0" u="none" strike="noStrike" kern="1200" cap="none" spc="0" normalizeH="0" baseline="0" noProof="0" dirty="0">
                <a:ln>
                  <a:noFill/>
                </a:ln>
                <a:solidFill>
                  <a:srgbClr val="FFFFFF"/>
                </a:solidFill>
                <a:effectLst/>
                <a:uLnTx/>
                <a:uFillTx/>
                <a:latin typeface="Graphik"/>
                <a:ea typeface="+mj-ea"/>
                <a:cs typeface="+mj-cs"/>
              </a:rPr>
              <a:t> </a:t>
            </a:r>
            <a:endParaRPr kumimoji="0" lang="en-US" sz="2800" b="1" i="0" u="none" strike="noStrike" kern="1200" cap="none" spc="0" normalizeH="0" baseline="0" noProof="0" dirty="0">
              <a:ln>
                <a:noFill/>
              </a:ln>
              <a:solidFill>
                <a:srgbClr val="FFFFFF"/>
              </a:solidFill>
              <a:effectLst/>
              <a:uLnTx/>
              <a:uFillTx/>
              <a:latin typeface="Graphik"/>
              <a:ea typeface="+mj-ea"/>
              <a:cs typeface="+mj-cs"/>
            </a:endParaRPr>
          </a:p>
        </p:txBody>
      </p:sp>
      <p:sp>
        <p:nvSpPr>
          <p:cNvPr id="12" name="Content Placeholder 11">
            <a:extLst>
              <a:ext uri="{FF2B5EF4-FFF2-40B4-BE49-F238E27FC236}">
                <a16:creationId xmlns:a16="http://schemas.microsoft.com/office/drawing/2014/main" id="{FAF48D88-9CAC-394C-A14F-A212B1BB29BF}"/>
              </a:ext>
            </a:extLst>
          </p:cNvPr>
          <p:cNvSpPr>
            <a:spLocks noGrp="1"/>
          </p:cNvSpPr>
          <p:nvPr>
            <p:ph sz="quarter" idx="11" hasCustomPrompt="1"/>
          </p:nvPr>
        </p:nvSpPr>
        <p:spPr>
          <a:xfrm>
            <a:off x="1145651" y="3200512"/>
            <a:ext cx="9931319" cy="785813"/>
          </a:xfrm>
        </p:spPr>
        <p:txBody>
          <a:bodyPr/>
          <a:lstStyle>
            <a:lvl1pPr marL="0" indent="0">
              <a:buNone/>
              <a:defRPr sz="2400">
                <a:solidFill>
                  <a:schemeClr val="bg1"/>
                </a:solidFill>
                <a:latin typeface="Graphik" panose="020B0503030202060203" pitchFamily="34" charset="77"/>
              </a:defRPr>
            </a:lvl1pPr>
            <a:lvl2pPr>
              <a:defRPr sz="2400">
                <a:solidFill>
                  <a:schemeClr val="bg1"/>
                </a:solidFill>
                <a:latin typeface="Graphik" panose="020B0503030202060203" pitchFamily="34" charset="77"/>
              </a:defRPr>
            </a:lvl2pPr>
            <a:lvl3pPr>
              <a:defRPr sz="2400">
                <a:solidFill>
                  <a:schemeClr val="bg1"/>
                </a:solidFill>
                <a:latin typeface="Graphik" panose="020B0503030202060203" pitchFamily="34" charset="77"/>
              </a:defRPr>
            </a:lvl3pPr>
            <a:lvl4pPr>
              <a:defRPr sz="2400">
                <a:solidFill>
                  <a:schemeClr val="bg1"/>
                </a:solidFill>
                <a:latin typeface="Graphik" panose="020B0503030202060203" pitchFamily="34" charset="77"/>
              </a:defRPr>
            </a:lvl4pPr>
            <a:lvl5pPr>
              <a:defRPr sz="2400">
                <a:solidFill>
                  <a:schemeClr val="bg1"/>
                </a:solidFill>
                <a:latin typeface="Graphik" panose="020B0503030202060203" pitchFamily="34" charset="77"/>
              </a:defRPr>
            </a:lvl5pPr>
          </a:lstStyle>
          <a:p>
            <a:pPr lvl="0"/>
            <a:r>
              <a:rPr lang="en-GB" dirty="0"/>
              <a:t>2021</a:t>
            </a:r>
            <a:endParaRPr lang="en-LV" dirty="0"/>
          </a:p>
        </p:txBody>
      </p:sp>
    </p:spTree>
    <p:extLst>
      <p:ext uri="{BB962C8B-B14F-4D97-AF65-F5344CB8AC3E}">
        <p14:creationId xmlns:p14="http://schemas.microsoft.com/office/powerpoint/2010/main" val="124609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6932613" y="347663"/>
            <a:ext cx="5259387" cy="6510337"/>
          </a:xfrm>
          <a:solidFill>
            <a:srgbClr val="7500C0"/>
          </a:solid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721967"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140315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6932613" y="347663"/>
            <a:ext cx="5259387" cy="6510337"/>
          </a:xfrm>
          <a:blipFill>
            <a:blip r:embed="rId2"/>
            <a:stretch>
              <a:fillRect/>
            </a:stretch>
          </a:blip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721967"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4292704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0" y="347663"/>
            <a:ext cx="5259387" cy="6510337"/>
          </a:xfrm>
          <a:solidFill>
            <a:srgbClr val="7500C0"/>
          </a:solid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6096000"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208867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Empt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F86F-0930-3841-AAB4-D7EF36E02384}"/>
              </a:ext>
            </a:extLst>
          </p:cNvPr>
          <p:cNvSpPr>
            <a:spLocks noGrp="1"/>
          </p:cNvSpPr>
          <p:nvPr>
            <p:ph sz="quarter" idx="10" hasCustomPrompt="1"/>
          </p:nvPr>
        </p:nvSpPr>
        <p:spPr>
          <a:xfrm>
            <a:off x="0" y="347663"/>
            <a:ext cx="5259387" cy="6510337"/>
          </a:xfrm>
          <a:blipFill>
            <a:blip r:embed="rId2"/>
            <a:stretch>
              <a:fillRect/>
            </a:stretch>
          </a:blipFill>
        </p:spPr>
        <p:txBody>
          <a:bodyPr anchor="ctr"/>
          <a:lstStyle>
            <a:lvl1pPr marL="230400" indent="0">
              <a:lnSpc>
                <a:spcPct val="90000"/>
              </a:lnSpc>
              <a:spcBef>
                <a:spcPts val="0"/>
              </a:spcBef>
              <a:buNone/>
              <a:defRPr sz="4000" b="1" i="0">
                <a:solidFill>
                  <a:schemeClr val="bg1"/>
                </a:solidFill>
                <a:latin typeface="Graphik" panose="020B0503030202060203" pitchFamily="34" charset="77"/>
              </a:defRPr>
            </a:lvl1pPr>
            <a:lvl2pPr marL="230400" indent="0">
              <a:lnSpc>
                <a:spcPct val="80000"/>
              </a:lnSpc>
              <a:buNone/>
              <a:defRPr sz="4000" b="1" i="0">
                <a:solidFill>
                  <a:schemeClr val="bg1"/>
                </a:solidFill>
                <a:latin typeface="Graphik" panose="020B0503030202060203" pitchFamily="34" charset="77"/>
              </a:defRPr>
            </a:lvl2pPr>
            <a:lvl3pPr marL="230400" indent="0">
              <a:lnSpc>
                <a:spcPct val="80000"/>
              </a:lnSpc>
              <a:buNone/>
              <a:defRPr sz="4000" b="1" i="0">
                <a:solidFill>
                  <a:schemeClr val="bg1"/>
                </a:solidFill>
                <a:latin typeface="Graphik" panose="020B0503030202060203" pitchFamily="34" charset="77"/>
              </a:defRPr>
            </a:lvl3pPr>
            <a:lvl4pPr>
              <a:defRPr sz="3200" b="1" i="0">
                <a:latin typeface="Graphik" panose="020B0503030202060203" pitchFamily="34" charset="77"/>
              </a:defRPr>
            </a:lvl4pPr>
            <a:lvl5pPr>
              <a:defRPr sz="3200" b="1" i="0">
                <a:latin typeface="Graphik" panose="020B0503030202060203" pitchFamily="34" charset="77"/>
              </a:defRPr>
            </a:lvl5pPr>
          </a:lstStyle>
          <a:p>
            <a:pPr lvl="0"/>
            <a:r>
              <a:rPr lang="en-GB" dirty="0"/>
              <a:t>Sub-headline</a:t>
            </a:r>
          </a:p>
          <a:p>
            <a:pPr lvl="0"/>
            <a:r>
              <a:rPr lang="en-GB" dirty="0"/>
              <a:t>text here (40pt)</a:t>
            </a:r>
          </a:p>
        </p:txBody>
      </p:sp>
      <p:sp>
        <p:nvSpPr>
          <p:cNvPr id="5" name="Content Placeholder 4">
            <a:extLst>
              <a:ext uri="{FF2B5EF4-FFF2-40B4-BE49-F238E27FC236}">
                <a16:creationId xmlns:a16="http://schemas.microsoft.com/office/drawing/2014/main" id="{C1A0F305-931B-7045-BF44-60E1CC573C7B}"/>
              </a:ext>
            </a:extLst>
          </p:cNvPr>
          <p:cNvSpPr>
            <a:spLocks noGrp="1"/>
          </p:cNvSpPr>
          <p:nvPr>
            <p:ph sz="quarter" idx="11" hasCustomPrompt="1"/>
          </p:nvPr>
        </p:nvSpPr>
        <p:spPr>
          <a:xfrm>
            <a:off x="6096000" y="2456656"/>
            <a:ext cx="5528361" cy="2292350"/>
          </a:xfrm>
        </p:spPr>
        <p:txBody>
          <a:bodyPr anchor="ctr"/>
          <a:lstStyle>
            <a:lvl1pPr marL="0" indent="0">
              <a:spcBef>
                <a:spcPts val="0"/>
              </a:spcBef>
              <a:buNone/>
              <a:defRPr sz="2000">
                <a:latin typeface="Graphik" panose="020B0503030202060203" pitchFamily="34" charset="77"/>
              </a:defRPr>
            </a:lvl1pPr>
            <a:lvl2pPr marL="0" indent="0">
              <a:spcBef>
                <a:spcPts val="0"/>
              </a:spcBef>
              <a:buNone/>
              <a:defRPr sz="2000">
                <a:latin typeface="Graphik" panose="020B0503030202060203" pitchFamily="34" charset="77"/>
              </a:defRPr>
            </a:lvl2pPr>
            <a:lvl3pPr marL="0" indent="0">
              <a:spcBef>
                <a:spcPts val="0"/>
              </a:spcBef>
              <a:buNone/>
              <a:defRPr sz="2000">
                <a:latin typeface="Graphik" panose="020B0503030202060203" pitchFamily="34" charset="77"/>
              </a:defRPr>
            </a:lvl3pPr>
            <a:lvl4pPr marL="0" indent="0">
              <a:spcBef>
                <a:spcPts val="0"/>
              </a:spcBef>
              <a:buNone/>
              <a:defRPr sz="2000">
                <a:latin typeface="Graphik" panose="020B0503030202060203" pitchFamily="34" charset="77"/>
              </a:defRPr>
            </a:lvl4pPr>
            <a:lvl5pPr marL="0" indent="0">
              <a:spcBef>
                <a:spcPts val="0"/>
              </a:spcBef>
              <a:buNone/>
              <a:defRPr sz="2000">
                <a:latin typeface="Graphik" panose="020B0503030202060203" pitchFamily="34" charset="77"/>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a:t>
            </a:r>
            <a:endParaRPr lang="en-LV" dirty="0"/>
          </a:p>
        </p:txBody>
      </p:sp>
    </p:spTree>
    <p:extLst>
      <p:ext uri="{BB962C8B-B14F-4D97-AF65-F5344CB8AC3E}">
        <p14:creationId xmlns:p14="http://schemas.microsoft.com/office/powerpoint/2010/main" val="235866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mpty">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BBA04DC-2A22-5349-BD66-5431F8B0DC17}"/>
              </a:ext>
            </a:extLst>
          </p:cNvPr>
          <p:cNvSpPr>
            <a:spLocks noGrp="1"/>
          </p:cNvSpPr>
          <p:nvPr>
            <p:ph sz="quarter" idx="10"/>
          </p:nvPr>
        </p:nvSpPr>
        <p:spPr>
          <a:xfrm>
            <a:off x="1516781" y="1275142"/>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2" name="Content Placeholder 10">
            <a:extLst>
              <a:ext uri="{FF2B5EF4-FFF2-40B4-BE49-F238E27FC236}">
                <a16:creationId xmlns:a16="http://schemas.microsoft.com/office/drawing/2014/main" id="{485E11EB-71AC-2E46-AF82-6CBA66FBC53A}"/>
              </a:ext>
            </a:extLst>
          </p:cNvPr>
          <p:cNvSpPr>
            <a:spLocks noGrp="1"/>
          </p:cNvSpPr>
          <p:nvPr>
            <p:ph sz="quarter" idx="11"/>
          </p:nvPr>
        </p:nvSpPr>
        <p:spPr>
          <a:xfrm>
            <a:off x="1516781" y="3629844"/>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4" name="Rectangle 13">
            <a:extLst>
              <a:ext uri="{FF2B5EF4-FFF2-40B4-BE49-F238E27FC236}">
                <a16:creationId xmlns:a16="http://schemas.microsoft.com/office/drawing/2014/main" id="{98A7674A-1E75-A943-B9C6-2A94D9491661}"/>
              </a:ext>
            </a:extLst>
          </p:cNvPr>
          <p:cNvSpPr/>
          <p:nvPr userDrawn="1"/>
        </p:nvSpPr>
        <p:spPr>
          <a:xfrm>
            <a:off x="6736967" y="1390891"/>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Content Placeholder 10">
            <a:extLst>
              <a:ext uri="{FF2B5EF4-FFF2-40B4-BE49-F238E27FC236}">
                <a16:creationId xmlns:a16="http://schemas.microsoft.com/office/drawing/2014/main" id="{F7E91183-FAEF-D444-AEA5-409A51C25EFB}"/>
              </a:ext>
            </a:extLst>
          </p:cNvPr>
          <p:cNvSpPr>
            <a:spLocks noGrp="1"/>
          </p:cNvSpPr>
          <p:nvPr>
            <p:ph sz="quarter" idx="12" hasCustomPrompt="1"/>
          </p:nvPr>
        </p:nvSpPr>
        <p:spPr>
          <a:xfrm>
            <a:off x="6621217"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5" name="Rectangle 14">
            <a:extLst>
              <a:ext uri="{FF2B5EF4-FFF2-40B4-BE49-F238E27FC236}">
                <a16:creationId xmlns:a16="http://schemas.microsoft.com/office/drawing/2014/main" id="{FC7D4A8F-6496-724E-A6CC-9CD93D62B4A1}"/>
              </a:ext>
            </a:extLst>
          </p:cNvPr>
          <p:cNvSpPr/>
          <p:nvPr userDrawn="1"/>
        </p:nvSpPr>
        <p:spPr>
          <a:xfrm>
            <a:off x="9042155" y="1390891"/>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Content Placeholder 10">
            <a:extLst>
              <a:ext uri="{FF2B5EF4-FFF2-40B4-BE49-F238E27FC236}">
                <a16:creationId xmlns:a16="http://schemas.microsoft.com/office/drawing/2014/main" id="{BD10108F-6D64-D245-BE64-FF893AAFAF56}"/>
              </a:ext>
            </a:extLst>
          </p:cNvPr>
          <p:cNvSpPr>
            <a:spLocks noGrp="1"/>
          </p:cNvSpPr>
          <p:nvPr>
            <p:ph sz="quarter" idx="13" hasCustomPrompt="1"/>
          </p:nvPr>
        </p:nvSpPr>
        <p:spPr>
          <a:xfrm>
            <a:off x="8926405"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7" name="Rectangle 16">
            <a:extLst>
              <a:ext uri="{FF2B5EF4-FFF2-40B4-BE49-F238E27FC236}">
                <a16:creationId xmlns:a16="http://schemas.microsoft.com/office/drawing/2014/main" id="{FEC50A50-DF89-4A48-B527-FDC0D8D8BAF0}"/>
              </a:ext>
            </a:extLst>
          </p:cNvPr>
          <p:cNvSpPr/>
          <p:nvPr userDrawn="1"/>
        </p:nvSpPr>
        <p:spPr>
          <a:xfrm>
            <a:off x="6736967" y="3745593"/>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Content Placeholder 10">
            <a:extLst>
              <a:ext uri="{FF2B5EF4-FFF2-40B4-BE49-F238E27FC236}">
                <a16:creationId xmlns:a16="http://schemas.microsoft.com/office/drawing/2014/main" id="{F972A4DE-BED1-7A44-A99B-10A2366E55E1}"/>
              </a:ext>
            </a:extLst>
          </p:cNvPr>
          <p:cNvSpPr>
            <a:spLocks noGrp="1"/>
          </p:cNvSpPr>
          <p:nvPr>
            <p:ph sz="quarter" idx="14" hasCustomPrompt="1"/>
          </p:nvPr>
        </p:nvSpPr>
        <p:spPr>
          <a:xfrm>
            <a:off x="6621217"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9" name="Rectangle 18">
            <a:extLst>
              <a:ext uri="{FF2B5EF4-FFF2-40B4-BE49-F238E27FC236}">
                <a16:creationId xmlns:a16="http://schemas.microsoft.com/office/drawing/2014/main" id="{39C0BA75-DC36-DF41-9150-6DBB64149F66}"/>
              </a:ext>
            </a:extLst>
          </p:cNvPr>
          <p:cNvSpPr/>
          <p:nvPr userDrawn="1"/>
        </p:nvSpPr>
        <p:spPr>
          <a:xfrm>
            <a:off x="9042155" y="3745593"/>
            <a:ext cx="1913554" cy="1760056"/>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Content Placeholder 10">
            <a:extLst>
              <a:ext uri="{FF2B5EF4-FFF2-40B4-BE49-F238E27FC236}">
                <a16:creationId xmlns:a16="http://schemas.microsoft.com/office/drawing/2014/main" id="{27E2649C-D867-7A44-91A8-514EB755F601}"/>
              </a:ext>
            </a:extLst>
          </p:cNvPr>
          <p:cNvSpPr>
            <a:spLocks noGrp="1"/>
          </p:cNvSpPr>
          <p:nvPr>
            <p:ph sz="quarter" idx="15" hasCustomPrompt="1"/>
          </p:nvPr>
        </p:nvSpPr>
        <p:spPr>
          <a:xfrm>
            <a:off x="8926405"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Tree>
    <p:extLst>
      <p:ext uri="{BB962C8B-B14F-4D97-AF65-F5344CB8AC3E}">
        <p14:creationId xmlns:p14="http://schemas.microsoft.com/office/powerpoint/2010/main" val="146217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Empty">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BBA04DC-2A22-5349-BD66-5431F8B0DC17}"/>
              </a:ext>
            </a:extLst>
          </p:cNvPr>
          <p:cNvSpPr>
            <a:spLocks noGrp="1"/>
          </p:cNvSpPr>
          <p:nvPr>
            <p:ph sz="quarter" idx="10"/>
          </p:nvPr>
        </p:nvSpPr>
        <p:spPr>
          <a:xfrm>
            <a:off x="1516781" y="1275142"/>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2" name="Content Placeholder 10">
            <a:extLst>
              <a:ext uri="{FF2B5EF4-FFF2-40B4-BE49-F238E27FC236}">
                <a16:creationId xmlns:a16="http://schemas.microsoft.com/office/drawing/2014/main" id="{485E11EB-71AC-2E46-AF82-6CBA66FBC53A}"/>
              </a:ext>
            </a:extLst>
          </p:cNvPr>
          <p:cNvSpPr>
            <a:spLocks noGrp="1"/>
          </p:cNvSpPr>
          <p:nvPr>
            <p:ph sz="quarter" idx="11"/>
          </p:nvPr>
        </p:nvSpPr>
        <p:spPr>
          <a:xfrm>
            <a:off x="1516781" y="3629844"/>
            <a:ext cx="3756025" cy="1760056"/>
          </a:xfrm>
        </p:spPr>
        <p:txBody>
          <a:bodyPr anchor="ctr"/>
          <a:lstStyle>
            <a:lvl1pPr>
              <a:spcBef>
                <a:spcPts val="0"/>
              </a:spcBef>
              <a:defRPr sz="4000" b="1" i="0">
                <a:latin typeface="Graphik" panose="020B0503030202060203" pitchFamily="34" charset="77"/>
              </a:defRPr>
            </a:lvl1pPr>
          </a:lstStyle>
          <a:p>
            <a:pPr lvl="0"/>
            <a:r>
              <a:rPr lang="en-LV" dirty="0"/>
              <a:t>Click to edit</a:t>
            </a:r>
          </a:p>
          <a:p>
            <a:pPr lvl="0"/>
            <a:r>
              <a:rPr lang="en-LV" dirty="0"/>
              <a:t>this text box</a:t>
            </a:r>
          </a:p>
        </p:txBody>
      </p:sp>
      <p:sp>
        <p:nvSpPr>
          <p:cNvPr id="14" name="Rectangle 13">
            <a:extLst>
              <a:ext uri="{FF2B5EF4-FFF2-40B4-BE49-F238E27FC236}">
                <a16:creationId xmlns:a16="http://schemas.microsoft.com/office/drawing/2014/main" id="{98A7674A-1E75-A943-B9C6-2A94D9491661}"/>
              </a:ext>
            </a:extLst>
          </p:cNvPr>
          <p:cNvSpPr/>
          <p:nvPr userDrawn="1"/>
        </p:nvSpPr>
        <p:spPr>
          <a:xfrm>
            <a:off x="6736967" y="1390891"/>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Content Placeholder 10">
            <a:extLst>
              <a:ext uri="{FF2B5EF4-FFF2-40B4-BE49-F238E27FC236}">
                <a16:creationId xmlns:a16="http://schemas.microsoft.com/office/drawing/2014/main" id="{F7E91183-FAEF-D444-AEA5-409A51C25EFB}"/>
              </a:ext>
            </a:extLst>
          </p:cNvPr>
          <p:cNvSpPr>
            <a:spLocks noGrp="1"/>
          </p:cNvSpPr>
          <p:nvPr>
            <p:ph sz="quarter" idx="12" hasCustomPrompt="1"/>
          </p:nvPr>
        </p:nvSpPr>
        <p:spPr>
          <a:xfrm>
            <a:off x="6621217"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5" name="Rectangle 14">
            <a:extLst>
              <a:ext uri="{FF2B5EF4-FFF2-40B4-BE49-F238E27FC236}">
                <a16:creationId xmlns:a16="http://schemas.microsoft.com/office/drawing/2014/main" id="{FC7D4A8F-6496-724E-A6CC-9CD93D62B4A1}"/>
              </a:ext>
            </a:extLst>
          </p:cNvPr>
          <p:cNvSpPr/>
          <p:nvPr userDrawn="1"/>
        </p:nvSpPr>
        <p:spPr>
          <a:xfrm>
            <a:off x="9042155" y="1390891"/>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Content Placeholder 10">
            <a:extLst>
              <a:ext uri="{FF2B5EF4-FFF2-40B4-BE49-F238E27FC236}">
                <a16:creationId xmlns:a16="http://schemas.microsoft.com/office/drawing/2014/main" id="{BD10108F-6D64-D245-BE64-FF893AAFAF56}"/>
              </a:ext>
            </a:extLst>
          </p:cNvPr>
          <p:cNvSpPr>
            <a:spLocks noGrp="1"/>
          </p:cNvSpPr>
          <p:nvPr>
            <p:ph sz="quarter" idx="13" hasCustomPrompt="1"/>
          </p:nvPr>
        </p:nvSpPr>
        <p:spPr>
          <a:xfrm>
            <a:off x="8926405" y="1275142"/>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7" name="Rectangle 16">
            <a:extLst>
              <a:ext uri="{FF2B5EF4-FFF2-40B4-BE49-F238E27FC236}">
                <a16:creationId xmlns:a16="http://schemas.microsoft.com/office/drawing/2014/main" id="{FEC50A50-DF89-4A48-B527-FDC0D8D8BAF0}"/>
              </a:ext>
            </a:extLst>
          </p:cNvPr>
          <p:cNvSpPr/>
          <p:nvPr userDrawn="1"/>
        </p:nvSpPr>
        <p:spPr>
          <a:xfrm>
            <a:off x="6736967" y="3745593"/>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Content Placeholder 10">
            <a:extLst>
              <a:ext uri="{FF2B5EF4-FFF2-40B4-BE49-F238E27FC236}">
                <a16:creationId xmlns:a16="http://schemas.microsoft.com/office/drawing/2014/main" id="{F972A4DE-BED1-7A44-A99B-10A2366E55E1}"/>
              </a:ext>
            </a:extLst>
          </p:cNvPr>
          <p:cNvSpPr>
            <a:spLocks noGrp="1"/>
          </p:cNvSpPr>
          <p:nvPr>
            <p:ph sz="quarter" idx="14" hasCustomPrompt="1"/>
          </p:nvPr>
        </p:nvSpPr>
        <p:spPr>
          <a:xfrm>
            <a:off x="6621217"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
        <p:nvSpPr>
          <p:cNvPr id="19" name="Rectangle 18">
            <a:extLst>
              <a:ext uri="{FF2B5EF4-FFF2-40B4-BE49-F238E27FC236}">
                <a16:creationId xmlns:a16="http://schemas.microsoft.com/office/drawing/2014/main" id="{39C0BA75-DC36-DF41-9150-6DBB64149F66}"/>
              </a:ext>
            </a:extLst>
          </p:cNvPr>
          <p:cNvSpPr/>
          <p:nvPr userDrawn="1"/>
        </p:nvSpPr>
        <p:spPr>
          <a:xfrm>
            <a:off x="9042155" y="3745593"/>
            <a:ext cx="1913554" cy="176005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Content Placeholder 10">
            <a:extLst>
              <a:ext uri="{FF2B5EF4-FFF2-40B4-BE49-F238E27FC236}">
                <a16:creationId xmlns:a16="http://schemas.microsoft.com/office/drawing/2014/main" id="{27E2649C-D867-7A44-91A8-514EB755F601}"/>
              </a:ext>
            </a:extLst>
          </p:cNvPr>
          <p:cNvSpPr>
            <a:spLocks noGrp="1"/>
          </p:cNvSpPr>
          <p:nvPr>
            <p:ph sz="quarter" idx="15" hasCustomPrompt="1"/>
          </p:nvPr>
        </p:nvSpPr>
        <p:spPr>
          <a:xfrm>
            <a:off x="8926405" y="3629844"/>
            <a:ext cx="1913554" cy="1760056"/>
          </a:xfrm>
          <a:solidFill>
            <a:schemeClr val="bg1">
              <a:lumMod val="95000"/>
            </a:schemeClr>
          </a:solidFill>
        </p:spPr>
        <p:txBody>
          <a:bodyPr anchor="ctr"/>
          <a:lstStyle>
            <a:lvl1pPr>
              <a:spcBef>
                <a:spcPts val="0"/>
              </a:spcBef>
              <a:defRPr sz="2000" b="1" i="0">
                <a:latin typeface="Graphik" panose="020B0503030202060203" pitchFamily="34" charset="77"/>
              </a:defRPr>
            </a:lvl1pPr>
          </a:lstStyle>
          <a:p>
            <a:pPr lvl="0"/>
            <a:r>
              <a:rPr lang="en-LV" dirty="0"/>
              <a:t>Lorem Ipsum</a:t>
            </a:r>
          </a:p>
        </p:txBody>
      </p:sp>
    </p:spTree>
    <p:extLst>
      <p:ext uri="{BB962C8B-B14F-4D97-AF65-F5344CB8AC3E}">
        <p14:creationId xmlns:p14="http://schemas.microsoft.com/office/powerpoint/2010/main" val="182992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3B90F-4455-024D-81A9-75F3C28D5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a:t>
            </a:r>
            <a:endParaRPr lang="en-LV" dirty="0"/>
          </a:p>
        </p:txBody>
      </p:sp>
      <p:sp>
        <p:nvSpPr>
          <p:cNvPr id="3" name="Text Placeholder 2">
            <a:extLst>
              <a:ext uri="{FF2B5EF4-FFF2-40B4-BE49-F238E27FC236}">
                <a16:creationId xmlns:a16="http://schemas.microsoft.com/office/drawing/2014/main" id="{C33C2664-D986-374F-9B99-614585522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dirty="0"/>
              <a:t>Click to edit</a:t>
            </a:r>
          </a:p>
        </p:txBody>
      </p:sp>
      <p:sp>
        <p:nvSpPr>
          <p:cNvPr id="4" name="Date Placeholder 3">
            <a:extLst>
              <a:ext uri="{FF2B5EF4-FFF2-40B4-BE49-F238E27FC236}">
                <a16:creationId xmlns:a16="http://schemas.microsoft.com/office/drawing/2014/main" id="{80C12D0C-90AA-4843-852F-DDE39F0BF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B2D66-032C-E449-820A-EE008D6AFCCC}" type="datetimeFigureOut">
              <a:rPr lang="en-LV" smtClean="0"/>
              <a:t>04/11/2021</a:t>
            </a:fld>
            <a:endParaRPr lang="en-LV"/>
          </a:p>
        </p:txBody>
      </p:sp>
      <p:sp>
        <p:nvSpPr>
          <p:cNvPr id="5" name="Footer Placeholder 4">
            <a:extLst>
              <a:ext uri="{FF2B5EF4-FFF2-40B4-BE49-F238E27FC236}">
                <a16:creationId xmlns:a16="http://schemas.microsoft.com/office/drawing/2014/main" id="{12F91EA5-E2C8-8747-8C4D-6CC983F13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CF138638-F38D-5946-9AEC-D7C1DF088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C115A-132C-3A4C-AE33-17B07C6912C7}" type="slidenum">
              <a:rPr lang="en-LV" smtClean="0"/>
              <a:t>‹#›</a:t>
            </a:fld>
            <a:endParaRPr lang="en-LV"/>
          </a:p>
        </p:txBody>
      </p:sp>
    </p:spTree>
    <p:extLst>
      <p:ext uri="{BB962C8B-B14F-4D97-AF65-F5344CB8AC3E}">
        <p14:creationId xmlns:p14="http://schemas.microsoft.com/office/powerpoint/2010/main" val="1930012043"/>
      </p:ext>
    </p:extLst>
  </p:cSld>
  <p:clrMap bg1="lt1" tx1="dk1" bg2="lt2" tx2="dk2" accent1="accent1" accent2="accent2" accent3="accent3" accent4="accent4" accent5="accent5" accent6="accent6" hlink="hlink" folHlink="folHlink"/>
  <p:sldLayoutIdLst>
    <p:sldLayoutId id="2147483665" r:id="rId1"/>
    <p:sldLayoutId id="2147483661" r:id="rId2"/>
    <p:sldLayoutId id="2147483662" r:id="rId3"/>
    <p:sldLayoutId id="2147483663" r:id="rId4"/>
    <p:sldLayoutId id="2147483664" r:id="rId5"/>
    <p:sldLayoutId id="2147483666" r:id="rId6"/>
    <p:sldLayoutId id="2147483667" r:id="rId7"/>
    <p:sldLayoutId id="2147483668" r:id="rId8"/>
    <p:sldLayoutId id="2147483669" r:id="rId9"/>
    <p:sldLayoutId id="2147483671" r:id="rId10"/>
    <p:sldLayoutId id="2147483672" r:id="rId11"/>
    <p:sldLayoutId id="2147483650" r:id="rId12"/>
    <p:sldLayoutId id="2147483670" r:id="rId13"/>
  </p:sldLayoutIdLst>
  <p:txStyles>
    <p:titleStyle>
      <a:lvl1pPr algn="l" defTabSz="914400" rtl="0" eaLnBrk="1" latinLnBrk="0" hangingPunct="1">
        <a:lnSpc>
          <a:spcPct val="90000"/>
        </a:lnSpc>
        <a:spcBef>
          <a:spcPct val="0"/>
        </a:spcBef>
        <a:buNone/>
        <a:defRPr sz="6000" b="1" i="0" kern="1200">
          <a:solidFill>
            <a:schemeClr val="tx1"/>
          </a:solidFill>
          <a:latin typeface="Graphik" panose="020B0503030202060203" pitchFamily="34"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6000" kern="1200">
          <a:solidFill>
            <a:schemeClr val="tx1"/>
          </a:solidFill>
          <a:latin typeface="Graphik"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iscord.com/invite/SQDvfnHsNr" TargetMode="External"/><Relationship Id="rId2" Type="http://schemas.openxmlformats.org/officeDocument/2006/relationships/hyperlink" Target="https://github.com/BalticMicrosoftDevelopersCommunity/letsbuild-2021"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89C7D1-3990-B94A-B970-6C6802E794E8}"/>
              </a:ext>
            </a:extLst>
          </p:cNvPr>
          <p:cNvSpPr>
            <a:spLocks noGrp="1"/>
          </p:cNvSpPr>
          <p:nvPr>
            <p:ph sz="quarter" idx="10"/>
          </p:nvPr>
        </p:nvSpPr>
        <p:spPr/>
        <p:txBody>
          <a:bodyPr>
            <a:normAutofit fontScale="92500" lnSpcReduction="20000"/>
          </a:bodyPr>
          <a:lstStyle/>
          <a:p>
            <a:endParaRPr lang="en-US" sz="11500" dirty="0">
              <a:solidFill>
                <a:schemeClr val="bg1"/>
              </a:solidFill>
            </a:endParaRPr>
          </a:p>
          <a:p>
            <a:r>
              <a:rPr lang="en-US" sz="11500" dirty="0">
                <a:solidFill>
                  <a:schemeClr val="bg1"/>
                </a:solidFill>
              </a:rPr>
              <a:t>Let’s build …..</a:t>
            </a:r>
            <a:endParaRPr lang="en-LV" sz="11500" dirty="0">
              <a:solidFill>
                <a:schemeClr val="bg1"/>
              </a:solidFill>
            </a:endParaRPr>
          </a:p>
        </p:txBody>
      </p:sp>
      <p:sp>
        <p:nvSpPr>
          <p:cNvPr id="3" name="Content Placeholder 2">
            <a:extLst>
              <a:ext uri="{FF2B5EF4-FFF2-40B4-BE49-F238E27FC236}">
                <a16:creationId xmlns:a16="http://schemas.microsoft.com/office/drawing/2014/main" id="{6862E80F-D2FA-5F40-BF44-4B313C236166}"/>
              </a:ext>
            </a:extLst>
          </p:cNvPr>
          <p:cNvSpPr>
            <a:spLocks noGrp="1"/>
          </p:cNvSpPr>
          <p:nvPr>
            <p:ph sz="quarter" idx="11"/>
          </p:nvPr>
        </p:nvSpPr>
        <p:spPr>
          <a:xfrm>
            <a:off x="1145651" y="3200512"/>
            <a:ext cx="10134967" cy="1570664"/>
          </a:xfrm>
        </p:spPr>
        <p:txBody>
          <a:bodyPr/>
          <a:lstStyle/>
          <a:p>
            <a:r>
              <a:rPr lang="lv-LV" dirty="0"/>
              <a:t>By developers for developers</a:t>
            </a:r>
            <a:endParaRPr lang="en-LV" dirty="0"/>
          </a:p>
          <a:p>
            <a:endParaRPr lang="en-LV" dirty="0"/>
          </a:p>
        </p:txBody>
      </p:sp>
    </p:spTree>
    <p:extLst>
      <p:ext uri="{BB962C8B-B14F-4D97-AF65-F5344CB8AC3E}">
        <p14:creationId xmlns:p14="http://schemas.microsoft.com/office/powerpoint/2010/main" val="161996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828A58-B309-FF4A-A8A6-2A000218D979}"/>
              </a:ext>
            </a:extLst>
          </p:cNvPr>
          <p:cNvSpPr>
            <a:spLocks noGrp="1"/>
          </p:cNvSpPr>
          <p:nvPr>
            <p:ph sz="quarter" idx="10"/>
          </p:nvPr>
        </p:nvSpPr>
        <p:spPr/>
        <p:txBody>
          <a:bodyPr/>
          <a:lstStyle/>
          <a:p>
            <a:r>
              <a:rPr lang="en-US" dirty="0"/>
              <a:t>Next topic:</a:t>
            </a:r>
            <a:endParaRPr lang="en-LV" dirty="0"/>
          </a:p>
        </p:txBody>
      </p:sp>
      <p:sp>
        <p:nvSpPr>
          <p:cNvPr id="3" name="Content Placeholder 2">
            <a:extLst>
              <a:ext uri="{FF2B5EF4-FFF2-40B4-BE49-F238E27FC236}">
                <a16:creationId xmlns:a16="http://schemas.microsoft.com/office/drawing/2014/main" id="{DD0697AE-3E42-C14A-97ED-4F0B86F08D51}"/>
              </a:ext>
            </a:extLst>
          </p:cNvPr>
          <p:cNvSpPr>
            <a:spLocks noGrp="1"/>
          </p:cNvSpPr>
          <p:nvPr>
            <p:ph sz="quarter" idx="11"/>
          </p:nvPr>
        </p:nvSpPr>
        <p:spPr/>
        <p:txBody>
          <a:bodyPr/>
          <a:lstStyle/>
          <a:p>
            <a:r>
              <a:rPr lang="en-US" dirty="0"/>
              <a:t>ASP.NET Core - MVC and Frontend development </a:t>
            </a:r>
          </a:p>
          <a:p>
            <a:endParaRPr lang="en-LV" dirty="0"/>
          </a:p>
        </p:txBody>
      </p:sp>
      <p:sp>
        <p:nvSpPr>
          <p:cNvPr id="4" name="Content Placeholder 3">
            <a:extLst>
              <a:ext uri="{FF2B5EF4-FFF2-40B4-BE49-F238E27FC236}">
                <a16:creationId xmlns:a16="http://schemas.microsoft.com/office/drawing/2014/main" id="{4A76E887-9AD2-124A-8251-A34105EBA4C9}"/>
              </a:ext>
            </a:extLst>
          </p:cNvPr>
          <p:cNvSpPr>
            <a:spLocks noGrp="1"/>
          </p:cNvSpPr>
          <p:nvPr>
            <p:ph sz="quarter" idx="12"/>
          </p:nvPr>
        </p:nvSpPr>
        <p:spPr/>
        <p:txBody>
          <a:bodyPr/>
          <a:lstStyle/>
          <a:p>
            <a:r>
              <a:rPr lang="en-US" dirty="0"/>
              <a:t>Create webpage that shows “static” list of people</a:t>
            </a:r>
            <a:endParaRPr lang="en-LV" dirty="0"/>
          </a:p>
        </p:txBody>
      </p:sp>
      <p:sp>
        <p:nvSpPr>
          <p:cNvPr id="5" name="Content Placeholder 4">
            <a:extLst>
              <a:ext uri="{FF2B5EF4-FFF2-40B4-BE49-F238E27FC236}">
                <a16:creationId xmlns:a16="http://schemas.microsoft.com/office/drawing/2014/main" id="{32438CA5-6289-F341-9180-74CD3317E252}"/>
              </a:ext>
            </a:extLst>
          </p:cNvPr>
          <p:cNvSpPr>
            <a:spLocks noGrp="1"/>
          </p:cNvSpPr>
          <p:nvPr>
            <p:ph sz="quarter" idx="13"/>
          </p:nvPr>
        </p:nvSpPr>
        <p:spPr/>
        <p:txBody>
          <a:bodyPr/>
          <a:lstStyle/>
          <a:p>
            <a:r>
              <a:rPr lang="en-US" dirty="0"/>
              <a:t>Decide on navigation layout &amp; design</a:t>
            </a:r>
            <a:endParaRPr lang="en-LV" dirty="0"/>
          </a:p>
        </p:txBody>
      </p:sp>
      <p:sp>
        <p:nvSpPr>
          <p:cNvPr id="6" name="Content Placeholder 5">
            <a:extLst>
              <a:ext uri="{FF2B5EF4-FFF2-40B4-BE49-F238E27FC236}">
                <a16:creationId xmlns:a16="http://schemas.microsoft.com/office/drawing/2014/main" id="{6F404358-3F5F-2243-91D7-B5598C24400D}"/>
              </a:ext>
            </a:extLst>
          </p:cNvPr>
          <p:cNvSpPr>
            <a:spLocks noGrp="1"/>
          </p:cNvSpPr>
          <p:nvPr>
            <p:ph sz="quarter" idx="14"/>
          </p:nvPr>
        </p:nvSpPr>
        <p:spPr/>
        <p:txBody>
          <a:bodyPr/>
          <a:lstStyle/>
          <a:p>
            <a:r>
              <a:rPr lang="en-US" dirty="0"/>
              <a:t>Need to be able to run page locally on your machine</a:t>
            </a:r>
            <a:endParaRPr lang="en-LV" dirty="0"/>
          </a:p>
        </p:txBody>
      </p:sp>
      <p:sp>
        <p:nvSpPr>
          <p:cNvPr id="7" name="Content Placeholder 6">
            <a:extLst>
              <a:ext uri="{FF2B5EF4-FFF2-40B4-BE49-F238E27FC236}">
                <a16:creationId xmlns:a16="http://schemas.microsoft.com/office/drawing/2014/main" id="{FE0F5C27-E2BA-274B-BEE9-0834B265A937}"/>
              </a:ext>
            </a:extLst>
          </p:cNvPr>
          <p:cNvSpPr>
            <a:spLocks noGrp="1"/>
          </p:cNvSpPr>
          <p:nvPr>
            <p:ph sz="quarter" idx="15"/>
          </p:nvPr>
        </p:nvSpPr>
        <p:spPr/>
        <p:txBody>
          <a:bodyPr/>
          <a:lstStyle/>
          <a:p>
            <a:r>
              <a:rPr lang="en-US" dirty="0"/>
              <a:t>Store code in your own source repository</a:t>
            </a:r>
            <a:endParaRPr lang="en-LV" dirty="0"/>
          </a:p>
        </p:txBody>
      </p:sp>
    </p:spTree>
    <p:extLst>
      <p:ext uri="{BB962C8B-B14F-4D97-AF65-F5344CB8AC3E}">
        <p14:creationId xmlns:p14="http://schemas.microsoft.com/office/powerpoint/2010/main" val="203768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781728-811C-3046-BCD6-337DDBA8B64F}"/>
              </a:ext>
            </a:extLst>
          </p:cNvPr>
          <p:cNvSpPr>
            <a:spLocks noGrp="1"/>
          </p:cNvSpPr>
          <p:nvPr>
            <p:ph sz="quarter" idx="10"/>
          </p:nvPr>
        </p:nvSpPr>
        <p:spPr>
          <a:xfrm>
            <a:off x="1130340" y="3917048"/>
            <a:ext cx="9931320" cy="2335923"/>
          </a:xfrm>
        </p:spPr>
        <p:txBody>
          <a:bodyPr/>
          <a:lstStyle/>
          <a:p>
            <a:r>
              <a:rPr lang="en-US" dirty="0">
                <a:solidFill>
                  <a:schemeClr val="bg1"/>
                </a:solidFill>
              </a:rPr>
              <a:t>It’s a good time for questions</a:t>
            </a:r>
            <a:endParaRPr lang="en-LV" dirty="0">
              <a:solidFill>
                <a:schemeClr val="bg1"/>
              </a:solidFill>
            </a:endParaRPr>
          </a:p>
        </p:txBody>
      </p:sp>
    </p:spTree>
    <p:extLst>
      <p:ext uri="{BB962C8B-B14F-4D97-AF65-F5344CB8AC3E}">
        <p14:creationId xmlns:p14="http://schemas.microsoft.com/office/powerpoint/2010/main" val="8302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293998-6F3C-1F44-86C8-723F066CE7CA}"/>
              </a:ext>
            </a:extLst>
          </p:cNvPr>
          <p:cNvSpPr>
            <a:spLocks noGrp="1"/>
          </p:cNvSpPr>
          <p:nvPr>
            <p:ph sz="quarter" idx="10"/>
          </p:nvPr>
        </p:nvSpPr>
        <p:spPr/>
        <p:txBody>
          <a:bodyPr/>
          <a:lstStyle/>
          <a:p>
            <a:r>
              <a:rPr lang="en-US" dirty="0"/>
              <a:t>Todays goal</a:t>
            </a:r>
            <a:endParaRPr lang="en-LV" dirty="0"/>
          </a:p>
        </p:txBody>
      </p:sp>
      <p:sp>
        <p:nvSpPr>
          <p:cNvPr id="3" name="Content Placeholder 2">
            <a:extLst>
              <a:ext uri="{FF2B5EF4-FFF2-40B4-BE49-F238E27FC236}">
                <a16:creationId xmlns:a16="http://schemas.microsoft.com/office/drawing/2014/main" id="{1B141380-4F4E-FC41-9E24-6FF18DF4C730}"/>
              </a:ext>
            </a:extLst>
          </p:cNvPr>
          <p:cNvSpPr>
            <a:spLocks noGrp="1"/>
          </p:cNvSpPr>
          <p:nvPr>
            <p:ph sz="quarter" idx="11"/>
          </p:nvPr>
        </p:nvSpPr>
        <p:spPr>
          <a:xfrm>
            <a:off x="414149" y="2459823"/>
            <a:ext cx="6077185" cy="2292350"/>
          </a:xfrm>
        </p:spPr>
        <p:txBody>
          <a:bodyPr/>
          <a:lstStyle/>
          <a:p>
            <a:r>
              <a:rPr lang="en-US" dirty="0"/>
              <a:t>Introductions:</a:t>
            </a:r>
          </a:p>
          <a:p>
            <a:r>
              <a:rPr lang="en-US" dirty="0"/>
              <a:t>	“Let’s build …..” program</a:t>
            </a:r>
          </a:p>
          <a:p>
            <a:r>
              <a:rPr lang="en-US" dirty="0"/>
              <a:t>	Materials and communication channels</a:t>
            </a:r>
          </a:p>
          <a:p>
            <a:r>
              <a:rPr lang="en-US" dirty="0"/>
              <a:t>	Business use case</a:t>
            </a:r>
          </a:p>
          <a:p>
            <a:r>
              <a:rPr lang="en-US" dirty="0"/>
              <a:t>	Development scope</a:t>
            </a:r>
          </a:p>
          <a:p>
            <a:endParaRPr lang="en-US" dirty="0"/>
          </a:p>
          <a:p>
            <a:r>
              <a:rPr lang="en-US" dirty="0"/>
              <a:t>First </a:t>
            </a:r>
            <a:r>
              <a:rPr lang="en-US" dirty="0" err="1"/>
              <a:t>show’n’tell</a:t>
            </a:r>
            <a:r>
              <a:rPr lang="en-US" dirty="0"/>
              <a:t>: Azure DevOps and Git</a:t>
            </a:r>
          </a:p>
          <a:p>
            <a:endParaRPr lang="en-LV" dirty="0"/>
          </a:p>
        </p:txBody>
      </p:sp>
    </p:spTree>
    <p:extLst>
      <p:ext uri="{BB962C8B-B14F-4D97-AF65-F5344CB8AC3E}">
        <p14:creationId xmlns:p14="http://schemas.microsoft.com/office/powerpoint/2010/main" val="333817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48F32-B2F5-5C4B-83C6-23A31A9F2680}"/>
              </a:ext>
            </a:extLst>
          </p:cNvPr>
          <p:cNvSpPr>
            <a:spLocks noGrp="1"/>
          </p:cNvSpPr>
          <p:nvPr>
            <p:ph sz="quarter" idx="10"/>
          </p:nvPr>
        </p:nvSpPr>
        <p:spPr/>
        <p:txBody>
          <a:bodyPr/>
          <a:lstStyle/>
          <a:p>
            <a:r>
              <a:rPr lang="en-US" dirty="0"/>
              <a:t>Let’s build …..</a:t>
            </a:r>
            <a:endParaRPr lang="en-LV" dirty="0"/>
          </a:p>
        </p:txBody>
      </p:sp>
      <p:sp>
        <p:nvSpPr>
          <p:cNvPr id="3" name="Content Placeholder 2">
            <a:extLst>
              <a:ext uri="{FF2B5EF4-FFF2-40B4-BE49-F238E27FC236}">
                <a16:creationId xmlns:a16="http://schemas.microsoft.com/office/drawing/2014/main" id="{50D4A0E1-F7B3-AD4D-95C3-F0F744C430AB}"/>
              </a:ext>
            </a:extLst>
          </p:cNvPr>
          <p:cNvSpPr>
            <a:spLocks noGrp="1"/>
          </p:cNvSpPr>
          <p:nvPr>
            <p:ph sz="quarter" idx="11"/>
          </p:nvPr>
        </p:nvSpPr>
        <p:spPr>
          <a:xfrm>
            <a:off x="6096000" y="1477298"/>
            <a:ext cx="5881735" cy="4251065"/>
          </a:xfrm>
        </p:spPr>
        <p:txBody>
          <a:bodyPr/>
          <a:lstStyle/>
          <a:p>
            <a:pPr marL="342900" indent="-342900">
              <a:buFont typeface="Arial" panose="020B0604020202020204" pitchFamily="34" charset="0"/>
              <a:buChar char="•"/>
            </a:pPr>
            <a:r>
              <a:rPr lang="en-US" dirty="0"/>
              <a:t>Focus on self study and building working software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Learn, try your hand at development, engage other participants and afterwards compare your implementation during meeting sessions and explore the topic further during Q&amp;A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Participate on your own or form study groups, expand beyond scope of iteration at your own initiative. All we ask for is that you share your observations and results with others. </a:t>
            </a:r>
          </a:p>
          <a:p>
            <a:pPr marL="342900" indent="-342900">
              <a:buFont typeface="Arial" panose="020B0604020202020204" pitchFamily="34" charset="0"/>
              <a:buChar char="•"/>
            </a:pPr>
            <a:endParaRPr lang="en-LV" dirty="0"/>
          </a:p>
        </p:txBody>
      </p:sp>
    </p:spTree>
    <p:extLst>
      <p:ext uri="{BB962C8B-B14F-4D97-AF65-F5344CB8AC3E}">
        <p14:creationId xmlns:p14="http://schemas.microsoft.com/office/powerpoint/2010/main" val="405806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68599D-7D9A-4AE7-B941-A2763824F668}"/>
              </a:ext>
            </a:extLst>
          </p:cNvPr>
          <p:cNvSpPr>
            <a:spLocks noGrp="1"/>
          </p:cNvSpPr>
          <p:nvPr>
            <p:ph sz="quarter" idx="10"/>
          </p:nvPr>
        </p:nvSpPr>
        <p:spPr/>
        <p:txBody>
          <a:bodyPr/>
          <a:lstStyle/>
          <a:p>
            <a:r>
              <a:rPr lang="en-US" dirty="0"/>
              <a:t>Structure for study</a:t>
            </a:r>
          </a:p>
        </p:txBody>
      </p:sp>
      <p:sp>
        <p:nvSpPr>
          <p:cNvPr id="3" name="Content Placeholder 2">
            <a:extLst>
              <a:ext uri="{FF2B5EF4-FFF2-40B4-BE49-F238E27FC236}">
                <a16:creationId xmlns:a16="http://schemas.microsoft.com/office/drawing/2014/main" id="{4228130C-4E8F-44C2-AE3F-64B977727CE6}"/>
              </a:ext>
            </a:extLst>
          </p:cNvPr>
          <p:cNvSpPr>
            <a:spLocks noGrp="1"/>
          </p:cNvSpPr>
          <p:nvPr>
            <p:ph sz="quarter" idx="11"/>
          </p:nvPr>
        </p:nvSpPr>
        <p:spPr/>
        <p:txBody>
          <a:bodyPr/>
          <a:lstStyle/>
          <a:p>
            <a:pPr marL="342900" indent="-342900">
              <a:buFont typeface="Arial" panose="020B0604020202020204" pitchFamily="34" charset="0"/>
              <a:buChar char="•"/>
            </a:pPr>
            <a:r>
              <a:rPr lang="en-US" dirty="0"/>
              <a:t>Before session you go through training materials and try to build your own increment. </a:t>
            </a:r>
          </a:p>
          <a:p>
            <a:pPr marL="342900" indent="-342900">
              <a:buFont typeface="Arial" panose="020B0604020202020204" pitchFamily="34" charset="0"/>
              <a:buChar char="•"/>
            </a:pPr>
            <a:r>
              <a:rPr lang="en-US" dirty="0"/>
              <a:t>Work can be done individually or in pairs – it’s beneficial to go try do everything yourself, but we are not stopping teamwork. </a:t>
            </a:r>
          </a:p>
          <a:p>
            <a:pPr marL="342900" indent="-342900">
              <a:buFont typeface="Arial" panose="020B0604020202020204" pitchFamily="34" charset="0"/>
              <a:buChar char="•"/>
            </a:pPr>
            <a:r>
              <a:rPr lang="en-US" dirty="0"/>
              <a:t>During sessions ~1.5h will be live-coding or </a:t>
            </a:r>
            <a:r>
              <a:rPr lang="en-US" dirty="0" err="1"/>
              <a:t>show&amp;tell</a:t>
            </a:r>
            <a:r>
              <a:rPr lang="en-US" dirty="0"/>
              <a:t> for the topic/increment you just explored and ~1.5h reserved for Q&amp;A (support will be available also outside of this time, but depends on community activity)</a:t>
            </a:r>
          </a:p>
          <a:p>
            <a:pPr marL="342900" indent="-342900">
              <a:buFont typeface="Arial" panose="020B0604020202020204" pitchFamily="34" charset="0"/>
              <a:buChar char="•"/>
            </a:pPr>
            <a:r>
              <a:rPr lang="en-US" dirty="0"/>
              <a:t>Next sessions topic and increment goal is announced and explained. </a:t>
            </a:r>
          </a:p>
        </p:txBody>
      </p:sp>
    </p:spTree>
    <p:extLst>
      <p:ext uri="{BB962C8B-B14F-4D97-AF65-F5344CB8AC3E}">
        <p14:creationId xmlns:p14="http://schemas.microsoft.com/office/powerpoint/2010/main" val="156768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A1219-2B1C-425F-A0DC-93914EC93E8C}"/>
              </a:ext>
            </a:extLst>
          </p:cNvPr>
          <p:cNvSpPr>
            <a:spLocks noGrp="1"/>
          </p:cNvSpPr>
          <p:nvPr>
            <p:ph type="title"/>
          </p:nvPr>
        </p:nvSpPr>
        <p:spPr/>
        <p:txBody>
          <a:bodyPr/>
          <a:lstStyle/>
          <a:p>
            <a:r>
              <a:rPr lang="en-US" dirty="0"/>
              <a:t>Meeting Schedule</a:t>
            </a:r>
          </a:p>
        </p:txBody>
      </p:sp>
      <p:graphicFrame>
        <p:nvGraphicFramePr>
          <p:cNvPr id="6" name="Content Placeholder 5">
            <a:extLst>
              <a:ext uri="{FF2B5EF4-FFF2-40B4-BE49-F238E27FC236}">
                <a16:creationId xmlns:a16="http://schemas.microsoft.com/office/drawing/2014/main" id="{4C332EFE-91EC-4035-B69A-679261B01015}"/>
              </a:ext>
            </a:extLst>
          </p:cNvPr>
          <p:cNvGraphicFramePr>
            <a:graphicFrameLocks noGrp="1"/>
          </p:cNvGraphicFramePr>
          <p:nvPr>
            <p:ph idx="1"/>
            <p:extLst>
              <p:ext uri="{D42A27DB-BD31-4B8C-83A1-F6EECF244321}">
                <p14:modId xmlns:p14="http://schemas.microsoft.com/office/powerpoint/2010/main" val="2320725476"/>
              </p:ext>
            </p:extLst>
          </p:nvPr>
        </p:nvGraphicFramePr>
        <p:xfrm>
          <a:off x="838199" y="1825625"/>
          <a:ext cx="10115145" cy="4114801"/>
        </p:xfrm>
        <a:graphic>
          <a:graphicData uri="http://schemas.openxmlformats.org/drawingml/2006/table">
            <a:tbl>
              <a:tblPr firstRow="1" bandRow="1">
                <a:tableStyleId>{5C22544A-7EE6-4342-B048-85BDC9FD1C3A}</a:tableStyleId>
              </a:tblPr>
              <a:tblGrid>
                <a:gridCol w="1953639">
                  <a:extLst>
                    <a:ext uri="{9D8B030D-6E8A-4147-A177-3AD203B41FA5}">
                      <a16:colId xmlns:a16="http://schemas.microsoft.com/office/drawing/2014/main" val="3159436355"/>
                    </a:ext>
                  </a:extLst>
                </a:gridCol>
                <a:gridCol w="8161506">
                  <a:extLst>
                    <a:ext uri="{9D8B030D-6E8A-4147-A177-3AD203B41FA5}">
                      <a16:colId xmlns:a16="http://schemas.microsoft.com/office/drawing/2014/main" val="2965087886"/>
                    </a:ext>
                  </a:extLst>
                </a:gridCol>
              </a:tblGrid>
              <a:tr h="472873">
                <a:tc>
                  <a:txBody>
                    <a:bodyPr/>
                    <a:lstStyle/>
                    <a:p>
                      <a:r>
                        <a:rPr lang="en-US" sz="2400" dirty="0"/>
                        <a:t>Session date</a:t>
                      </a:r>
                    </a:p>
                  </a:txBody>
                  <a:tcPr>
                    <a:solidFill>
                      <a:srgbClr val="7500C0"/>
                    </a:solidFill>
                  </a:tcPr>
                </a:tc>
                <a:tc>
                  <a:txBody>
                    <a:bodyPr/>
                    <a:lstStyle/>
                    <a:p>
                      <a:pPr algn="ctr"/>
                      <a:r>
                        <a:rPr lang="en-US" sz="2400" dirty="0"/>
                        <a:t>Focus area</a:t>
                      </a:r>
                    </a:p>
                  </a:txBody>
                  <a:tcPr>
                    <a:solidFill>
                      <a:srgbClr val="7500C0"/>
                    </a:solidFill>
                  </a:tcPr>
                </a:tc>
                <a:extLst>
                  <a:ext uri="{0D108BD9-81ED-4DB2-BD59-A6C34878D82A}">
                    <a16:rowId xmlns:a16="http://schemas.microsoft.com/office/drawing/2014/main" val="2418066464"/>
                  </a:ext>
                </a:extLst>
              </a:tr>
              <a:tr h="496279">
                <a:tc>
                  <a:txBody>
                    <a:bodyPr/>
                    <a:lstStyle/>
                    <a:p>
                      <a:pPr algn="ctr"/>
                      <a:r>
                        <a:rPr lang="en-US" sz="2000" dirty="0"/>
                        <a:t>April</a:t>
                      </a:r>
                      <a:r>
                        <a:rPr lang="lv-LV" sz="2000" dirty="0"/>
                        <a:t> </a:t>
                      </a:r>
                      <a:r>
                        <a:rPr kumimoji="0" lang="en-US" sz="2000" b="0" i="0" u="none" strike="noStrike" kern="1200" cap="none" spc="0" normalizeH="0" baseline="0" noProof="0" dirty="0">
                          <a:ln>
                            <a:noFill/>
                          </a:ln>
                          <a:effectLst/>
                          <a:uLnTx/>
                          <a:uFillTx/>
                          <a:latin typeface="+mn-lt"/>
                          <a:ea typeface="+mn-ea"/>
                          <a:cs typeface="+mn-cs"/>
                        </a:rPr>
                        <a:t>15</a:t>
                      </a:r>
                      <a:r>
                        <a:rPr kumimoji="0" lang="en-US" sz="2000" b="0" i="0" u="none" strike="noStrike" kern="1200" cap="none" spc="0" normalizeH="0" baseline="30000" noProof="0" dirty="0">
                          <a:ln>
                            <a:noFill/>
                          </a:ln>
                          <a:effectLst/>
                          <a:uLnTx/>
                          <a:uFillTx/>
                          <a:latin typeface="+mn-lt"/>
                          <a:ea typeface="+mn-ea"/>
                          <a:cs typeface="+mn-cs"/>
                        </a:rPr>
                        <a:t>th</a:t>
                      </a:r>
                      <a:endParaRPr lang="en-US" sz="2000" b="0" i="0" u="none" strike="noStrike" noProof="0" dirty="0">
                        <a:latin typeface="Calibri"/>
                      </a:endParaRPr>
                    </a:p>
                  </a:txBody>
                  <a:tcPr/>
                </a:tc>
                <a:tc>
                  <a:txBody>
                    <a:bodyPr/>
                    <a:lstStyle/>
                    <a:p>
                      <a:pPr algn="ctr"/>
                      <a:r>
                        <a:rPr lang="en-US" sz="2000" dirty="0"/>
                        <a:t>Introduction, use case, tooling and working with source control</a:t>
                      </a:r>
                    </a:p>
                  </a:txBody>
                  <a:tcPr/>
                </a:tc>
                <a:extLst>
                  <a:ext uri="{0D108BD9-81ED-4DB2-BD59-A6C34878D82A}">
                    <a16:rowId xmlns:a16="http://schemas.microsoft.com/office/drawing/2014/main" val="239410495"/>
                  </a:ext>
                </a:extLst>
              </a:tr>
              <a:tr h="455971">
                <a:tc>
                  <a:txBody>
                    <a:bodyPr/>
                    <a:lstStyle/>
                    <a:p>
                      <a:pPr algn="ctr"/>
                      <a:r>
                        <a:rPr lang="en-US" sz="2000" dirty="0"/>
                        <a:t>April </a:t>
                      </a:r>
                      <a:r>
                        <a:rPr kumimoji="0" lang="lv-LV" sz="2000" b="0" i="0" u="none" strike="noStrike" kern="1200" cap="none" spc="0" normalizeH="0" baseline="0" noProof="0" dirty="0">
                          <a:ln>
                            <a:noFill/>
                          </a:ln>
                          <a:effectLst/>
                          <a:uLnTx/>
                          <a:uFillTx/>
                          <a:latin typeface="+mn-lt"/>
                          <a:ea typeface="+mn-ea"/>
                          <a:cs typeface="+mn-cs"/>
                        </a:rPr>
                        <a:t>29</a:t>
                      </a:r>
                      <a:r>
                        <a:rPr kumimoji="0" lang="en-US" sz="2000" b="0" i="0" u="none" strike="noStrike" kern="1200" cap="none" spc="0" normalizeH="0" baseline="30000" noProof="0" dirty="0" err="1">
                          <a:ln>
                            <a:noFill/>
                          </a:ln>
                          <a:effectLst/>
                          <a:uLnTx/>
                          <a:uFillTx/>
                          <a:latin typeface="+mn-lt"/>
                          <a:ea typeface="+mn-ea"/>
                          <a:cs typeface="+mn-cs"/>
                        </a:rPr>
                        <a:t>th</a:t>
                      </a:r>
                      <a:r>
                        <a:rPr lang="lv-LV" sz="2000" dirty="0"/>
                        <a:t> </a:t>
                      </a:r>
                      <a:endParaRPr lang="en-US" sz="2000" dirty="0"/>
                    </a:p>
                  </a:txBody>
                  <a:tcPr/>
                </a:tc>
                <a:tc>
                  <a:txBody>
                    <a:bodyPr/>
                    <a:lstStyle/>
                    <a:p>
                      <a:pPr algn="ctr"/>
                      <a:r>
                        <a:rPr lang="en-US" sz="2000" dirty="0"/>
                        <a:t>ASP.NET Core - MVC and Frontend development </a:t>
                      </a:r>
                    </a:p>
                  </a:txBody>
                  <a:tcPr/>
                </a:tc>
                <a:extLst>
                  <a:ext uri="{0D108BD9-81ED-4DB2-BD59-A6C34878D82A}">
                    <a16:rowId xmlns:a16="http://schemas.microsoft.com/office/drawing/2014/main" val="213764420"/>
                  </a:ext>
                </a:extLst>
              </a:tr>
              <a:tr h="409823">
                <a:tc>
                  <a:txBody>
                    <a:bodyPr/>
                    <a:lstStyle/>
                    <a:p>
                      <a:pPr algn="ctr"/>
                      <a:r>
                        <a:rPr lang="lv-LV" sz="2000" dirty="0"/>
                        <a:t>May</a:t>
                      </a:r>
                      <a:r>
                        <a:rPr lang="en-US" sz="2000" dirty="0"/>
                        <a:t> </a:t>
                      </a:r>
                      <a:r>
                        <a:rPr lang="lv-LV" sz="2000" dirty="0"/>
                        <a:t>6</a:t>
                      </a:r>
                      <a:r>
                        <a:rPr lang="en-US" sz="2000" baseline="30000" dirty="0" err="1"/>
                        <a:t>th</a:t>
                      </a:r>
                      <a:r>
                        <a:rPr lang="en-US" sz="2000" dirty="0"/>
                        <a:t> </a:t>
                      </a:r>
                    </a:p>
                  </a:txBody>
                  <a:tcPr/>
                </a:tc>
                <a:tc>
                  <a:txBody>
                    <a:bodyPr/>
                    <a:lstStyle/>
                    <a:p>
                      <a:pPr algn="ctr"/>
                      <a:r>
                        <a:rPr lang="en-US" sz="2000" dirty="0" err="1"/>
                        <a:t>EntityFramework</a:t>
                      </a:r>
                      <a:r>
                        <a:rPr lang="en-US" sz="2000" dirty="0"/>
                        <a:t> Core and working with data and database</a:t>
                      </a:r>
                    </a:p>
                  </a:txBody>
                  <a:tcPr/>
                </a:tc>
                <a:extLst>
                  <a:ext uri="{0D108BD9-81ED-4DB2-BD59-A6C34878D82A}">
                    <a16:rowId xmlns:a16="http://schemas.microsoft.com/office/drawing/2014/main" val="2294396475"/>
                  </a:ext>
                </a:extLst>
              </a:tr>
              <a:tr h="455971">
                <a:tc>
                  <a:txBody>
                    <a:bodyPr/>
                    <a:lstStyle/>
                    <a:p>
                      <a:pPr algn="ctr"/>
                      <a:r>
                        <a:rPr lang="en-US" sz="2000"/>
                        <a:t>May </a:t>
                      </a:r>
                      <a:r>
                        <a:rPr lang="lv-LV" sz="2000"/>
                        <a:t>13</a:t>
                      </a:r>
                      <a:r>
                        <a:rPr lang="en-US" sz="2000" baseline="30000"/>
                        <a:t>th</a:t>
                      </a:r>
                      <a:r>
                        <a:rPr lang="en-US" sz="2000"/>
                        <a:t> </a:t>
                      </a:r>
                    </a:p>
                  </a:txBody>
                  <a:tcPr/>
                </a:tc>
                <a:tc>
                  <a:txBody>
                    <a:bodyPr/>
                    <a:lstStyle/>
                    <a:p>
                      <a:pPr algn="ctr"/>
                      <a:r>
                        <a:rPr lang="en-US" sz="2000" dirty="0"/>
                        <a:t>Testing &amp; Dependency injection, code quality.</a:t>
                      </a:r>
                    </a:p>
                  </a:txBody>
                  <a:tcPr/>
                </a:tc>
                <a:extLst>
                  <a:ext uri="{0D108BD9-81ED-4DB2-BD59-A6C34878D82A}">
                    <a16:rowId xmlns:a16="http://schemas.microsoft.com/office/drawing/2014/main" val="695774370"/>
                  </a:ext>
                </a:extLst>
              </a:tr>
              <a:tr h="455971">
                <a:tc>
                  <a:txBody>
                    <a:bodyPr/>
                    <a:lstStyle/>
                    <a:p>
                      <a:pPr algn="ctr"/>
                      <a:r>
                        <a:rPr lang="en-US" sz="2000"/>
                        <a:t>May </a:t>
                      </a:r>
                      <a:r>
                        <a:rPr lang="lv-LV" sz="2000"/>
                        <a:t>27</a:t>
                      </a:r>
                      <a:r>
                        <a:rPr lang="en-US" sz="2000" baseline="30000"/>
                        <a:t>th</a:t>
                      </a:r>
                      <a:r>
                        <a:rPr lang="en-US" sz="2000"/>
                        <a:t> </a:t>
                      </a:r>
                    </a:p>
                  </a:txBody>
                  <a:tcPr/>
                </a:tc>
                <a:tc>
                  <a:txBody>
                    <a:bodyPr/>
                    <a:lstStyle/>
                    <a:p>
                      <a:pPr algn="ctr"/>
                      <a:r>
                        <a:rPr lang="en-US" sz="2000" dirty="0"/>
                        <a:t>Deployment and hosting on Azure</a:t>
                      </a:r>
                    </a:p>
                  </a:txBody>
                  <a:tcPr/>
                </a:tc>
                <a:extLst>
                  <a:ext uri="{0D108BD9-81ED-4DB2-BD59-A6C34878D82A}">
                    <a16:rowId xmlns:a16="http://schemas.microsoft.com/office/drawing/2014/main" val="2955075210"/>
                  </a:ext>
                </a:extLst>
              </a:tr>
              <a:tr h="455971">
                <a:tc>
                  <a:txBody>
                    <a:bodyPr/>
                    <a:lstStyle/>
                    <a:p>
                      <a:pPr algn="ctr"/>
                      <a:r>
                        <a:rPr lang="lv-LV" sz="2000"/>
                        <a:t>June</a:t>
                      </a:r>
                      <a:r>
                        <a:rPr lang="en-US" sz="2000"/>
                        <a:t> </a:t>
                      </a:r>
                      <a:r>
                        <a:rPr kumimoji="0" lang="en-US" sz="2000" b="0" i="0" u="none" strike="noStrike" kern="1200" cap="none" spc="0" normalizeH="0" baseline="0" noProof="0">
                          <a:ln>
                            <a:noFill/>
                          </a:ln>
                          <a:effectLst/>
                          <a:uLnTx/>
                          <a:uFillTx/>
                          <a:latin typeface="+mn-lt"/>
                          <a:ea typeface="+mn-ea"/>
                          <a:cs typeface="+mn-cs"/>
                        </a:rPr>
                        <a:t>3</a:t>
                      </a:r>
                      <a:r>
                        <a:rPr kumimoji="0" lang="en-US" sz="2000" b="0" i="0" u="none" strike="noStrike" kern="1200" cap="none" spc="0" normalizeH="0" baseline="30000" noProof="0">
                          <a:ln>
                            <a:noFill/>
                          </a:ln>
                          <a:effectLst/>
                          <a:uLnTx/>
                          <a:uFillTx/>
                          <a:latin typeface="+mn-lt"/>
                          <a:ea typeface="+mn-ea"/>
                          <a:cs typeface="+mn-cs"/>
                        </a:rPr>
                        <a:t>rd</a:t>
                      </a:r>
                      <a:r>
                        <a:rPr kumimoji="0" lang="en-US" sz="2000" b="0" i="0" u="none" strike="noStrike" kern="1200" cap="none" spc="0" normalizeH="0" baseline="0" noProof="0">
                          <a:ln>
                            <a:noFill/>
                          </a:ln>
                          <a:effectLst/>
                          <a:uLnTx/>
                          <a:uFillTx/>
                          <a:latin typeface="+mn-lt"/>
                          <a:ea typeface="+mn-ea"/>
                          <a:cs typeface="+mn-cs"/>
                        </a:rPr>
                        <a:t> </a:t>
                      </a:r>
                      <a:endParaRPr lang="en-US" sz="2000"/>
                    </a:p>
                  </a:txBody>
                  <a:tcPr/>
                </a:tc>
                <a:tc>
                  <a:txBody>
                    <a:bodyPr/>
                    <a:lstStyle/>
                    <a:p>
                      <a:pPr algn="ctr"/>
                      <a:r>
                        <a:rPr lang="en-US" sz="2000" dirty="0"/>
                        <a:t>Azure Functions</a:t>
                      </a:r>
                    </a:p>
                  </a:txBody>
                  <a:tcPr/>
                </a:tc>
                <a:extLst>
                  <a:ext uri="{0D108BD9-81ED-4DB2-BD59-A6C34878D82A}">
                    <a16:rowId xmlns:a16="http://schemas.microsoft.com/office/drawing/2014/main" val="3108823958"/>
                  </a:ext>
                </a:extLst>
              </a:tr>
              <a:tr h="455971">
                <a:tc>
                  <a:txBody>
                    <a:bodyPr/>
                    <a:lstStyle/>
                    <a:p>
                      <a:pPr algn="ctr"/>
                      <a:r>
                        <a:rPr lang="en-US" sz="2000"/>
                        <a:t>June 10</a:t>
                      </a:r>
                      <a:r>
                        <a:rPr lang="en-US" sz="2000" baseline="30000"/>
                        <a:t>th</a:t>
                      </a:r>
                      <a:endParaRPr lang="en-US" sz="2000"/>
                    </a:p>
                  </a:txBody>
                  <a:tcPr/>
                </a:tc>
                <a:tc>
                  <a:txBody>
                    <a:bodyPr/>
                    <a:lstStyle/>
                    <a:p>
                      <a:pPr algn="ctr"/>
                      <a:r>
                        <a:rPr lang="en-US" sz="2000" dirty="0"/>
                        <a:t>Cognitive services/Other integration services</a:t>
                      </a:r>
                    </a:p>
                  </a:txBody>
                  <a:tcPr/>
                </a:tc>
                <a:extLst>
                  <a:ext uri="{0D108BD9-81ED-4DB2-BD59-A6C34878D82A}">
                    <a16:rowId xmlns:a16="http://schemas.microsoft.com/office/drawing/2014/main" val="1292934974"/>
                  </a:ext>
                </a:extLst>
              </a:tr>
              <a:tr h="455971">
                <a:tc>
                  <a:txBody>
                    <a:bodyPr/>
                    <a:lstStyle/>
                    <a:p>
                      <a:pPr algn="ctr"/>
                      <a:r>
                        <a:rPr lang="en-US" sz="2000"/>
                        <a:t>June 1</a:t>
                      </a:r>
                      <a:r>
                        <a:rPr lang="lv-LV" sz="2000"/>
                        <a:t>7</a:t>
                      </a:r>
                      <a:r>
                        <a:rPr lang="en-US" sz="2000" baseline="30000"/>
                        <a:t>th</a:t>
                      </a:r>
                      <a:r>
                        <a:rPr lang="en-US" sz="2000"/>
                        <a:t> </a:t>
                      </a:r>
                    </a:p>
                  </a:txBody>
                  <a:tcPr/>
                </a:tc>
                <a:tc>
                  <a:txBody>
                    <a:bodyPr/>
                    <a:lstStyle/>
                    <a:p>
                      <a:pPr algn="ctr"/>
                      <a:r>
                        <a:rPr lang="en-US" sz="2000" dirty="0"/>
                        <a:t>Closing event &amp; final demos</a:t>
                      </a:r>
                    </a:p>
                  </a:txBody>
                  <a:tcPr/>
                </a:tc>
                <a:extLst>
                  <a:ext uri="{0D108BD9-81ED-4DB2-BD59-A6C34878D82A}">
                    <a16:rowId xmlns:a16="http://schemas.microsoft.com/office/drawing/2014/main" val="3272824900"/>
                  </a:ext>
                </a:extLst>
              </a:tr>
            </a:tbl>
          </a:graphicData>
        </a:graphic>
      </p:graphicFrame>
    </p:spTree>
    <p:extLst>
      <p:ext uri="{BB962C8B-B14F-4D97-AF65-F5344CB8AC3E}">
        <p14:creationId xmlns:p14="http://schemas.microsoft.com/office/powerpoint/2010/main" val="3145002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5213D2-AB69-4D25-8C8D-8E25733F8589}"/>
              </a:ext>
            </a:extLst>
          </p:cNvPr>
          <p:cNvSpPr>
            <a:spLocks noGrp="1"/>
          </p:cNvSpPr>
          <p:nvPr>
            <p:ph sz="quarter" idx="10"/>
          </p:nvPr>
        </p:nvSpPr>
        <p:spPr/>
        <p:txBody>
          <a:bodyPr/>
          <a:lstStyle/>
          <a:p>
            <a:r>
              <a:rPr lang="en-US" dirty="0"/>
              <a:t>Resources &amp; Communication channels</a:t>
            </a:r>
          </a:p>
        </p:txBody>
      </p:sp>
      <p:sp>
        <p:nvSpPr>
          <p:cNvPr id="5" name="Content Placeholder 4">
            <a:extLst>
              <a:ext uri="{FF2B5EF4-FFF2-40B4-BE49-F238E27FC236}">
                <a16:creationId xmlns:a16="http://schemas.microsoft.com/office/drawing/2014/main" id="{8528A87A-E95D-454E-A94C-4A27CADFAD72}"/>
              </a:ext>
            </a:extLst>
          </p:cNvPr>
          <p:cNvSpPr>
            <a:spLocks noGrp="1"/>
          </p:cNvSpPr>
          <p:nvPr>
            <p:ph sz="quarter" idx="11"/>
          </p:nvPr>
        </p:nvSpPr>
        <p:spPr/>
        <p:txBody>
          <a:bodyPr/>
          <a:lstStyle/>
          <a:p>
            <a:r>
              <a:rPr lang="en-US" dirty="0"/>
              <a:t>Reference sources, presentations and study guides:</a:t>
            </a:r>
          </a:p>
          <a:p>
            <a:r>
              <a:rPr lang="en-US" dirty="0" err="1">
                <a:hlinkClick r:id="rId2"/>
              </a:rPr>
              <a:t>BalticMicrosoftDevelopersCommunity</a:t>
            </a:r>
            <a:r>
              <a:rPr lang="en-US" dirty="0">
                <a:hlinkClick r:id="rId2"/>
              </a:rPr>
              <a:t>/letsbuild-2021: Repository for </a:t>
            </a:r>
            <a:r>
              <a:rPr lang="en-US" dirty="0" err="1">
                <a:hlinkClick r:id="rId2"/>
              </a:rPr>
              <a:t>Let'sbuild</a:t>
            </a:r>
            <a:r>
              <a:rPr lang="en-US" dirty="0">
                <a:hlinkClick r:id="rId2"/>
              </a:rPr>
              <a:t> 2021 support materials (github.com)</a:t>
            </a:r>
            <a:endParaRPr lang="en-US" dirty="0"/>
          </a:p>
          <a:p>
            <a:endParaRPr lang="en-US" dirty="0"/>
          </a:p>
          <a:p>
            <a:r>
              <a:rPr lang="en-US" dirty="0"/>
              <a:t>Main communication channel: Discord</a:t>
            </a:r>
          </a:p>
          <a:p>
            <a:r>
              <a:rPr lang="en-US" dirty="0"/>
              <a:t>Specific area added for “Let’s build…..” participants</a:t>
            </a:r>
          </a:p>
          <a:p>
            <a:pPr marL="342900" indent="-342900">
              <a:buFont typeface="Arial" panose="020B0604020202020204" pitchFamily="34" charset="0"/>
              <a:buChar char="•"/>
            </a:pPr>
            <a:r>
              <a:rPr lang="en-US" dirty="0"/>
              <a:t>Training sessions</a:t>
            </a:r>
          </a:p>
          <a:p>
            <a:pPr marL="342900" indent="-342900">
              <a:buFont typeface="Arial" panose="020B0604020202020204" pitchFamily="34" charset="0"/>
              <a:buChar char="•"/>
            </a:pPr>
            <a:r>
              <a:rPr lang="en-US" dirty="0"/>
              <a:t>Q&amp;A</a:t>
            </a:r>
          </a:p>
          <a:p>
            <a:pPr marL="342900" indent="-342900">
              <a:buFont typeface="Arial" panose="020B0604020202020204" pitchFamily="34" charset="0"/>
              <a:buChar char="•"/>
            </a:pPr>
            <a:r>
              <a:rPr lang="en-US" dirty="0"/>
              <a:t>Your own space for discussions</a:t>
            </a:r>
          </a:p>
          <a:p>
            <a:r>
              <a:rPr lang="en-US" dirty="0"/>
              <a:t>More general Community channels can be used when asking for specific questions.</a:t>
            </a:r>
          </a:p>
          <a:p>
            <a:r>
              <a:rPr lang="en-US" dirty="0">
                <a:hlinkClick r:id="rId3"/>
              </a:rPr>
              <a:t>https://discord.com/invite/SQDvfnHsNr</a:t>
            </a:r>
            <a:endParaRPr lang="en-US" dirty="0"/>
          </a:p>
          <a:p>
            <a:r>
              <a:rPr lang="en-US" dirty="0"/>
              <a:t> </a:t>
            </a:r>
          </a:p>
          <a:p>
            <a:endParaRPr lang="en-US" dirty="0"/>
          </a:p>
        </p:txBody>
      </p:sp>
    </p:spTree>
    <p:extLst>
      <p:ext uri="{BB962C8B-B14F-4D97-AF65-F5344CB8AC3E}">
        <p14:creationId xmlns:p14="http://schemas.microsoft.com/office/powerpoint/2010/main" val="311037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9A7411-BAC4-B34E-901F-60C990616AFA}"/>
              </a:ext>
            </a:extLst>
          </p:cNvPr>
          <p:cNvSpPr>
            <a:spLocks noGrp="1"/>
          </p:cNvSpPr>
          <p:nvPr>
            <p:ph sz="quarter" idx="10"/>
          </p:nvPr>
        </p:nvSpPr>
        <p:spPr/>
        <p:txBody>
          <a:bodyPr/>
          <a:lstStyle/>
          <a:p>
            <a:r>
              <a:rPr lang="en-US" dirty="0"/>
              <a:t>Business use case</a:t>
            </a:r>
          </a:p>
        </p:txBody>
      </p:sp>
      <p:sp>
        <p:nvSpPr>
          <p:cNvPr id="3" name="Content Placeholder 2">
            <a:extLst>
              <a:ext uri="{FF2B5EF4-FFF2-40B4-BE49-F238E27FC236}">
                <a16:creationId xmlns:a16="http://schemas.microsoft.com/office/drawing/2014/main" id="{4AC6D5FC-007A-9B4D-B7F0-26D62A663E92}"/>
              </a:ext>
            </a:extLst>
          </p:cNvPr>
          <p:cNvSpPr>
            <a:spLocks noGrp="1"/>
          </p:cNvSpPr>
          <p:nvPr>
            <p:ph sz="quarter" idx="11"/>
          </p:nvPr>
        </p:nvSpPr>
        <p:spPr/>
        <p:txBody>
          <a:bodyPr/>
          <a:lstStyle/>
          <a:p>
            <a:r>
              <a:rPr lang="en-US" dirty="0"/>
              <a:t>“As an event organizer I want to have possibility to see contact information for people who apply to event. “</a:t>
            </a:r>
          </a:p>
          <a:p>
            <a:endParaRPr lang="en-US" dirty="0"/>
          </a:p>
          <a:p>
            <a:endParaRPr lang="en-US" dirty="0"/>
          </a:p>
          <a:p>
            <a:r>
              <a:rPr lang="en-US" dirty="0"/>
              <a:t>Why we selected this use case:</a:t>
            </a:r>
          </a:p>
          <a:p>
            <a:pPr marL="342900" indent="-342900">
              <a:buFont typeface="Arial" panose="020B0604020202020204" pitchFamily="34" charset="0"/>
              <a:buChar char="•"/>
            </a:pPr>
            <a:r>
              <a:rPr lang="en-US" dirty="0"/>
              <a:t>Common in many business scenarios</a:t>
            </a:r>
          </a:p>
          <a:p>
            <a:pPr marL="342900" indent="-342900">
              <a:buFont typeface="Arial" panose="020B0604020202020204" pitchFamily="34" charset="0"/>
              <a:buChar char="•"/>
            </a:pPr>
            <a:r>
              <a:rPr lang="en-US" dirty="0"/>
              <a:t>Broad topic to expand feature list</a:t>
            </a:r>
          </a:p>
        </p:txBody>
      </p:sp>
    </p:spTree>
    <p:extLst>
      <p:ext uri="{BB962C8B-B14F-4D97-AF65-F5344CB8AC3E}">
        <p14:creationId xmlns:p14="http://schemas.microsoft.com/office/powerpoint/2010/main" val="109611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E9846-17BF-485B-AD62-9824A8B999E1}"/>
              </a:ext>
            </a:extLst>
          </p:cNvPr>
          <p:cNvSpPr>
            <a:spLocks noGrp="1"/>
          </p:cNvSpPr>
          <p:nvPr>
            <p:ph type="title"/>
          </p:nvPr>
        </p:nvSpPr>
        <p:spPr/>
        <p:txBody>
          <a:bodyPr/>
          <a:lstStyle/>
          <a:p>
            <a:r>
              <a:rPr lang="lv-LV" dirty="0"/>
              <a:t>(Not very) Technical schema</a:t>
            </a:r>
            <a:endParaRPr lang="en-US" dirty="0"/>
          </a:p>
        </p:txBody>
      </p:sp>
      <p:sp>
        <p:nvSpPr>
          <p:cNvPr id="6" name="Rectangle 5">
            <a:extLst>
              <a:ext uri="{FF2B5EF4-FFF2-40B4-BE49-F238E27FC236}">
                <a16:creationId xmlns:a16="http://schemas.microsoft.com/office/drawing/2014/main" id="{04847E16-CE72-4B18-BA59-CC6DE43B1945}"/>
              </a:ext>
            </a:extLst>
          </p:cNvPr>
          <p:cNvSpPr/>
          <p:nvPr/>
        </p:nvSpPr>
        <p:spPr>
          <a:xfrm>
            <a:off x="838200" y="2378411"/>
            <a:ext cx="2091447" cy="1789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browser</a:t>
            </a:r>
          </a:p>
        </p:txBody>
      </p:sp>
      <p:sp>
        <p:nvSpPr>
          <p:cNvPr id="7" name="Rectangle 6">
            <a:extLst>
              <a:ext uri="{FF2B5EF4-FFF2-40B4-BE49-F238E27FC236}">
                <a16:creationId xmlns:a16="http://schemas.microsoft.com/office/drawing/2014/main" id="{5969A5B1-0FA4-4478-8906-FFBC332CE156}"/>
              </a:ext>
            </a:extLst>
          </p:cNvPr>
          <p:cNvSpPr/>
          <p:nvPr/>
        </p:nvSpPr>
        <p:spPr>
          <a:xfrm>
            <a:off x="4550114" y="2378412"/>
            <a:ext cx="3091772" cy="1789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MVC</a:t>
            </a:r>
          </a:p>
        </p:txBody>
      </p:sp>
      <p:sp>
        <p:nvSpPr>
          <p:cNvPr id="8" name="Flowchart: Magnetic Disk 7">
            <a:extLst>
              <a:ext uri="{FF2B5EF4-FFF2-40B4-BE49-F238E27FC236}">
                <a16:creationId xmlns:a16="http://schemas.microsoft.com/office/drawing/2014/main" id="{2211C538-F225-4D29-84B7-84040788C8A8}"/>
              </a:ext>
            </a:extLst>
          </p:cNvPr>
          <p:cNvSpPr/>
          <p:nvPr/>
        </p:nvSpPr>
        <p:spPr>
          <a:xfrm>
            <a:off x="9178046" y="2378411"/>
            <a:ext cx="1819073" cy="17898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MSSQL</a:t>
            </a:r>
          </a:p>
        </p:txBody>
      </p:sp>
      <p:cxnSp>
        <p:nvCxnSpPr>
          <p:cNvPr id="10" name="Straight Arrow Connector 9">
            <a:extLst>
              <a:ext uri="{FF2B5EF4-FFF2-40B4-BE49-F238E27FC236}">
                <a16:creationId xmlns:a16="http://schemas.microsoft.com/office/drawing/2014/main" id="{96DC2B55-808B-4224-AC5B-4E6E3EB52301}"/>
              </a:ext>
            </a:extLst>
          </p:cNvPr>
          <p:cNvCxnSpPr/>
          <p:nvPr/>
        </p:nvCxnSpPr>
        <p:spPr>
          <a:xfrm>
            <a:off x="2929647" y="2821020"/>
            <a:ext cx="16204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C8BCE9-ADC7-4CEB-BAD8-06E0DE786A27}"/>
              </a:ext>
            </a:extLst>
          </p:cNvPr>
          <p:cNvCxnSpPr/>
          <p:nvPr/>
        </p:nvCxnSpPr>
        <p:spPr>
          <a:xfrm>
            <a:off x="7557579" y="2926403"/>
            <a:ext cx="16204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1DBF93-123A-4413-A58D-C06B85FE9D86}"/>
              </a:ext>
            </a:extLst>
          </p:cNvPr>
          <p:cNvCxnSpPr>
            <a:cxnSpLocks/>
          </p:cNvCxnSpPr>
          <p:nvPr/>
        </p:nvCxnSpPr>
        <p:spPr>
          <a:xfrm flipH="1" flipV="1">
            <a:off x="7641886" y="3543297"/>
            <a:ext cx="1536162" cy="11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BC05E6-074C-40D4-AB6D-510E209D2FD4}"/>
              </a:ext>
            </a:extLst>
          </p:cNvPr>
          <p:cNvCxnSpPr>
            <a:cxnSpLocks/>
          </p:cNvCxnSpPr>
          <p:nvPr/>
        </p:nvCxnSpPr>
        <p:spPr>
          <a:xfrm flipH="1">
            <a:off x="2929647" y="3560319"/>
            <a:ext cx="16776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7204192-38D6-482F-985A-63D26EDBB7FF}"/>
              </a:ext>
            </a:extLst>
          </p:cNvPr>
          <p:cNvSpPr/>
          <p:nvPr/>
        </p:nvSpPr>
        <p:spPr>
          <a:xfrm>
            <a:off x="5225374" y="4822619"/>
            <a:ext cx="1741251" cy="918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services</a:t>
            </a:r>
          </a:p>
        </p:txBody>
      </p:sp>
      <p:cxnSp>
        <p:nvCxnSpPr>
          <p:cNvPr id="20" name="Straight Arrow Connector 19">
            <a:extLst>
              <a:ext uri="{FF2B5EF4-FFF2-40B4-BE49-F238E27FC236}">
                <a16:creationId xmlns:a16="http://schemas.microsoft.com/office/drawing/2014/main" id="{43774179-20C7-46C3-BA24-C2106F10D161}"/>
              </a:ext>
            </a:extLst>
          </p:cNvPr>
          <p:cNvCxnSpPr/>
          <p:nvPr/>
        </p:nvCxnSpPr>
        <p:spPr>
          <a:xfrm>
            <a:off x="5856051" y="4168300"/>
            <a:ext cx="0" cy="654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E8F88A-9724-49FC-8016-E32BD7CA06FE}"/>
              </a:ext>
            </a:extLst>
          </p:cNvPr>
          <p:cNvCxnSpPr/>
          <p:nvPr/>
        </p:nvCxnSpPr>
        <p:spPr>
          <a:xfrm flipV="1">
            <a:off x="6391072" y="4168300"/>
            <a:ext cx="0" cy="654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73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A654-7C6E-4413-880F-12D01771D6CB}"/>
              </a:ext>
            </a:extLst>
          </p:cNvPr>
          <p:cNvSpPr>
            <a:spLocks noGrp="1"/>
          </p:cNvSpPr>
          <p:nvPr>
            <p:ph type="title"/>
          </p:nvPr>
        </p:nvSpPr>
        <p:spPr/>
        <p:txBody>
          <a:bodyPr/>
          <a:lstStyle/>
          <a:p>
            <a:r>
              <a:rPr lang="en-US" dirty="0"/>
              <a:t>Incremental scope</a:t>
            </a:r>
          </a:p>
        </p:txBody>
      </p:sp>
      <p:sp>
        <p:nvSpPr>
          <p:cNvPr id="3" name="Content Placeholder 2">
            <a:extLst>
              <a:ext uri="{FF2B5EF4-FFF2-40B4-BE49-F238E27FC236}">
                <a16:creationId xmlns:a16="http://schemas.microsoft.com/office/drawing/2014/main" id="{560DBCD9-0ECE-4C0C-8C4C-E29F36E6510E}"/>
              </a:ext>
            </a:extLst>
          </p:cNvPr>
          <p:cNvSpPr>
            <a:spLocks noGrp="1"/>
          </p:cNvSpPr>
          <p:nvPr>
            <p:ph idx="1"/>
          </p:nvPr>
        </p:nvSpPr>
        <p:spPr/>
        <p:txBody>
          <a:bodyPr/>
          <a:lstStyle/>
          <a:p>
            <a:pPr marL="457200" indent="-457200">
              <a:buFont typeface="Arial" panose="020B0604020202020204" pitchFamily="34" charset="0"/>
              <a:buChar char="•"/>
            </a:pPr>
            <a:r>
              <a:rPr lang="en-US" dirty="0"/>
              <a:t>Rework/refactoring is unavoidable</a:t>
            </a:r>
          </a:p>
          <a:p>
            <a:pPr marL="457200" indent="-457200">
              <a:buFont typeface="Arial" panose="020B0604020202020204" pitchFamily="34" charset="0"/>
              <a:buChar char="•"/>
            </a:pPr>
            <a:r>
              <a:rPr lang="en-US" dirty="0"/>
              <a:t>Focus on fulfilling the minimum scope first – then add new cool features</a:t>
            </a:r>
          </a:p>
          <a:p>
            <a:pPr marL="457200" indent="-457200">
              <a:buFont typeface="Arial" panose="020B0604020202020204" pitchFamily="34" charset="0"/>
              <a:buChar char="•"/>
            </a:pPr>
            <a:r>
              <a:rPr lang="en-US" dirty="0"/>
              <a:t>If increment covers area, you are familiar with/that is simple for you to implement – you can ask for support to add additional milestones.</a:t>
            </a:r>
            <a:endParaRPr lang="lv-LV" dirty="0"/>
          </a:p>
          <a:p>
            <a:pPr marL="457200" indent="-457200">
              <a:buFont typeface="Arial" panose="020B0604020202020204" pitchFamily="34" charset="0"/>
              <a:buChar char="•"/>
            </a:pPr>
            <a:r>
              <a:rPr lang="lv-LV" dirty="0"/>
              <a:t>Practice maintainability </a:t>
            </a:r>
            <a:r>
              <a:rPr lang="en-US" dirty="0"/>
              <a:t> </a:t>
            </a:r>
            <a:r>
              <a:rPr lang="lv-LV" dirty="0"/>
              <a:t>- hackathons focus on speed, learning should strive to get past bad practices</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216782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5383</TotalTime>
  <Words>537</Words>
  <Application>Microsoft Office PowerPoint</Application>
  <PresentationFormat>Widescreen</PresentationFormat>
  <Paragraphs>77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Graphik</vt:lpstr>
      <vt:lpstr>Office Theme</vt:lpstr>
      <vt:lpstr>PowerPoint Presentation</vt:lpstr>
      <vt:lpstr>PowerPoint Presentation</vt:lpstr>
      <vt:lpstr>PowerPoint Presentation</vt:lpstr>
      <vt:lpstr>PowerPoint Presentation</vt:lpstr>
      <vt:lpstr>Meeting Schedule</vt:lpstr>
      <vt:lpstr>PowerPoint Presentation</vt:lpstr>
      <vt:lpstr>PowerPoint Presentation</vt:lpstr>
      <vt:lpstr>(Not very) Technical schema</vt:lpstr>
      <vt:lpstr>Incremental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Viksna, Janis</dc:creator>
  <cp:lastModifiedBy>Bruzans, Janis</cp:lastModifiedBy>
  <cp:revision>22</cp:revision>
  <dcterms:created xsi:type="dcterms:W3CDTF">2021-02-16T16:00:35Z</dcterms:created>
  <dcterms:modified xsi:type="dcterms:W3CDTF">2021-04-15T12:09:58Z</dcterms:modified>
</cp:coreProperties>
</file>